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6" r:id="rId21"/>
    <p:sldId id="277" r:id="rId22"/>
    <p:sldId id="278" r:id="rId23"/>
    <p:sldId id="279" r:id="rId2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ti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0" name="Shape 100"/>
          <p:cNvSpPr>
            <a:spLocks noGrp="1" noRot="1" noChangeAspect="1"/>
          </p:cNvSpPr>
          <p:nvPr>
            <p:ph type="sldImg"/>
          </p:nvPr>
        </p:nvSpPr>
        <p:spPr>
          <a:xfrm>
            <a:off x="1143000" y="685800"/>
            <a:ext cx="4572000" cy="3429000"/>
          </a:xfrm>
          <a:prstGeom prst="rect">
            <a:avLst/>
          </a:prstGeom>
        </p:spPr>
        <p:txBody>
          <a:bodyPr/>
          <a:lstStyle/>
          <a:p>
            <a:endParaRPr/>
          </a:p>
        </p:txBody>
      </p:sp>
      <p:sp>
        <p:nvSpPr>
          <p:cNvPr id="101" name="Shape 10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91"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92"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93"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Slide 0">
    <p:spTree>
      <p:nvGrpSpPr>
        <p:cNvPr id="1" name=""/>
        <p:cNvGrpSpPr/>
        <p:nvPr/>
      </p:nvGrpSpPr>
      <p:grpSpPr>
        <a:xfrm>
          <a:off x="0" y="0"/>
          <a:ext cx="0" cy="0"/>
          <a:chOff x="0" y="0"/>
          <a:chExt cx="0" cy="0"/>
        </a:xfrm>
      </p:grpSpPr>
      <p:sp>
        <p:nvSpPr>
          <p:cNvPr id="20" name="Title Text"/>
          <p:cNvSpPr txBox="1">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21" name="Body Level One…"/>
          <p:cNvSpPr txBox="1">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2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9" name="Title Text"/>
          <p:cNvSpPr txBox="1">
            <a:spLocks noGrp="1"/>
          </p:cNvSpPr>
          <p:nvPr>
            <p:ph type="title"/>
          </p:nvPr>
        </p:nvSpPr>
        <p:spPr>
          <a:prstGeom prst="rect">
            <a:avLst/>
          </a:prstGeom>
        </p:spPr>
        <p:txBody>
          <a:bodyPr/>
          <a:lstStyle/>
          <a:p>
            <a:r>
              <a:t>Title Text</a:t>
            </a:r>
          </a:p>
        </p:txBody>
      </p:sp>
      <p:sp>
        <p:nvSpPr>
          <p:cNvPr id="30"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38" name="Title Text"/>
          <p:cNvSpPr txBox="1">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9"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6"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7"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8"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6" name="Title Text"/>
          <p:cNvSpPr txBox="1">
            <a:spLocks noGrp="1"/>
          </p:cNvSpPr>
          <p:nvPr>
            <p:ph type="title"/>
          </p:nvPr>
        </p:nvSpPr>
        <p:spPr>
          <a:prstGeom prst="rect">
            <a:avLst/>
          </a:prstGeom>
        </p:spPr>
        <p:txBody>
          <a:bodyPr/>
          <a:lstStyle/>
          <a:p>
            <a:r>
              <a:t>Title Text</a:t>
            </a:r>
          </a:p>
        </p:txBody>
      </p:sp>
      <p:sp>
        <p:nvSpPr>
          <p:cNvPr id="6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81" name="Title Text"/>
          <p:cNvSpPr txBox="1">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2"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83" name="Text Placeholder 3"/>
          <p:cNvSpPr>
            <a:spLocks noGrp="1"/>
          </p:cNvSpPr>
          <p:nvPr>
            <p:ph type="body" sz="quarter" idx="21"/>
          </p:nvPr>
        </p:nvSpPr>
        <p:spPr>
          <a:xfrm>
            <a:off x="839787" y="2057400"/>
            <a:ext cx="3932239" cy="3811588"/>
          </a:xfrm>
          <a:prstGeom prst="rect">
            <a:avLst/>
          </a:prstGeom>
        </p:spPr>
        <p:txBody>
          <a:bodyPr/>
          <a:lstStyle/>
          <a:p>
            <a:pPr marL="0" indent="0">
              <a:buSzTx/>
              <a:buFontTx/>
              <a:buNone/>
              <a:defRPr sz="1600"/>
            </a:pPr>
            <a:endParaRP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patents.justia.com/inventor/kiyoung-park" TargetMode="External"/><Relationship Id="rId2" Type="http://schemas.openxmlformats.org/officeDocument/2006/relationships/hyperlink" Target="https://patents.justia.com/inventor/jeom-ja-kang" TargetMode="External"/><Relationship Id="rId1" Type="http://schemas.openxmlformats.org/officeDocument/2006/relationships/slideLayout" Target="../slideLayouts/slideLayout1.xml"/><Relationship Id="rId4" Type="http://schemas.openxmlformats.org/officeDocument/2006/relationships/hyperlink" Target="https://patents.justia.com/inventor/hwajeon-song"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hyperlink" Target="https://commonvoice.mozilla.org/en/datasets" TargetMode="Externa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ieeexplore.ieee.org/document/9615948" TargetMode="External"/><Relationship Id="rId2" Type="http://schemas.openxmlformats.org/officeDocument/2006/relationships/hyperlink" Target="https://ieeexplore.ieee.org/document/9574684" TargetMode="External"/><Relationship Id="rId1" Type="http://schemas.openxmlformats.org/officeDocument/2006/relationships/slideLayout" Target="../slideLayouts/slideLayout1.xml"/><Relationship Id="rId6" Type="http://schemas.openxmlformats.org/officeDocument/2006/relationships/hyperlink" Target="https://www.researchgate.net/publication/362581063_Implementation_of_NLP_based_automatic_text_summarization_using_spacy" TargetMode="External"/><Relationship Id="rId5" Type="http://schemas.openxmlformats.org/officeDocument/2006/relationships/hyperlink" Target="https://www.irjet.net/archives/V11/i3/IRJET-V11I392.pdf" TargetMode="External"/><Relationship Id="rId4" Type="http://schemas.openxmlformats.org/officeDocument/2006/relationships/hyperlink" Target="https://ieeexplore.ieee.org/document/10040385"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ijritcc.org/index.php/ijritcc/article/view/8606" TargetMode="External"/><Relationship Id="rId2" Type="http://schemas.openxmlformats.org/officeDocument/2006/relationships/hyperlink" Target="https://wjarr.com/content/survey-audio-analysis-text-characterization-and-summarization" TargetMode="External"/><Relationship Id="rId1" Type="http://schemas.openxmlformats.org/officeDocument/2006/relationships/slideLayout" Target="../slideLayouts/slideLayout1.xml"/><Relationship Id="rId6" Type="http://schemas.openxmlformats.org/officeDocument/2006/relationships/hyperlink" Target="https://ieeexplore.ieee.org/document/9418360" TargetMode="External"/><Relationship Id="rId5" Type="http://schemas.openxmlformats.org/officeDocument/2006/relationships/hyperlink" Target="https://arxiv.org/pdf/1303.5778" TargetMode="External"/><Relationship Id="rId4" Type="http://schemas.openxmlformats.org/officeDocument/2006/relationships/hyperlink" Target="https://www.irjet.net/archives/V6/i9/IRJET-V6I957.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itle 1"/>
          <p:cNvSpPr txBox="1">
            <a:spLocks noGrp="1"/>
          </p:cNvSpPr>
          <p:nvPr>
            <p:ph type="title"/>
          </p:nvPr>
        </p:nvSpPr>
        <p:spPr>
          <a:xfrm>
            <a:off x="1033271" y="365125"/>
            <a:ext cx="10320530" cy="1325563"/>
          </a:xfrm>
          <a:prstGeom prst="rect">
            <a:avLst/>
          </a:prstGeom>
        </p:spPr>
        <p:txBody>
          <a:bodyPr/>
          <a:lstStyle>
            <a:lvl1pPr algn="ctr">
              <a:defRPr sz="3600" b="1">
                <a:solidFill>
                  <a:srgbClr val="AF7B51"/>
                </a:solidFill>
                <a:latin typeface="Times New Roman"/>
                <a:ea typeface="Times New Roman"/>
                <a:cs typeface="Times New Roman"/>
                <a:sym typeface="Times New Roman"/>
              </a:defRPr>
            </a:lvl1pPr>
          </a:lstStyle>
          <a:p>
            <a:r>
              <a:rPr dirty="0"/>
              <a:t>YESHWANTRAO CHAVAN COLLEGE OF ENGINEERING</a:t>
            </a:r>
          </a:p>
        </p:txBody>
      </p:sp>
      <p:sp>
        <p:nvSpPr>
          <p:cNvPr id="104" name="Content Placeholder 2"/>
          <p:cNvSpPr txBox="1">
            <a:spLocks noGrp="1"/>
          </p:cNvSpPr>
          <p:nvPr>
            <p:ph type="body" idx="1"/>
          </p:nvPr>
        </p:nvSpPr>
        <p:spPr>
          <a:xfrm>
            <a:off x="838200" y="1690687"/>
            <a:ext cx="10515600" cy="5004754"/>
          </a:xfrm>
          <a:prstGeom prst="rect">
            <a:avLst/>
          </a:prstGeom>
        </p:spPr>
        <p:txBody>
          <a:bodyPr/>
          <a:lstStyle/>
          <a:p>
            <a:pPr marL="0" indent="0" algn="ctr" defTabSz="768095">
              <a:lnSpc>
                <a:spcPct val="80000"/>
              </a:lnSpc>
              <a:spcBef>
                <a:spcPts val="0"/>
              </a:spcBef>
              <a:buSzTx/>
              <a:buNone/>
              <a:defRPr sz="1428" b="1">
                <a:latin typeface="Times New Roman"/>
                <a:ea typeface="Times New Roman"/>
                <a:cs typeface="Times New Roman"/>
                <a:sym typeface="Times New Roman"/>
              </a:defRPr>
            </a:pPr>
            <a:r>
              <a:rPr dirty="0"/>
              <a:t>Department of Computer Science and Engineering</a:t>
            </a:r>
          </a:p>
          <a:p>
            <a:pPr marL="0" indent="0" algn="ctr" defTabSz="768095">
              <a:lnSpc>
                <a:spcPct val="80000"/>
              </a:lnSpc>
              <a:spcBef>
                <a:spcPts val="0"/>
              </a:spcBef>
              <a:buSzTx/>
              <a:buNone/>
              <a:defRPr sz="1428" b="1">
                <a:latin typeface="Times New Roman"/>
                <a:ea typeface="Times New Roman"/>
                <a:cs typeface="Times New Roman"/>
                <a:sym typeface="Times New Roman"/>
              </a:defRPr>
            </a:pPr>
            <a:endParaRPr lang="en-IN" sz="1428" dirty="0"/>
          </a:p>
          <a:p>
            <a:pPr marL="0" indent="0" algn="ctr" defTabSz="768095">
              <a:lnSpc>
                <a:spcPct val="80000"/>
              </a:lnSpc>
              <a:spcBef>
                <a:spcPts val="0"/>
              </a:spcBef>
              <a:buSzTx/>
              <a:buNone/>
              <a:defRPr sz="1428" b="1">
                <a:latin typeface="Times New Roman"/>
                <a:ea typeface="Times New Roman"/>
                <a:cs typeface="Times New Roman"/>
                <a:sym typeface="Times New Roman"/>
              </a:defRPr>
            </a:pPr>
            <a:r>
              <a:rPr sz="1800" dirty="0"/>
              <a:t>Speak2Summarize</a:t>
            </a:r>
            <a:r>
              <a:rPr lang="en-IN" sz="1800" dirty="0"/>
              <a:t> : Daily Recap</a:t>
            </a:r>
            <a:endParaRPr sz="1800"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dirty="0"/>
          </a:p>
          <a:p>
            <a:pPr marL="0" indent="0" algn="ctr" defTabSz="768095">
              <a:lnSpc>
                <a:spcPct val="96000"/>
              </a:lnSpc>
              <a:spcBef>
                <a:spcPts val="0"/>
              </a:spcBef>
              <a:buSzTx/>
              <a:buNone/>
              <a:defRPr sz="1344">
                <a:latin typeface="Times New Roman"/>
                <a:ea typeface="Times New Roman"/>
                <a:cs typeface="Times New Roman"/>
                <a:sym typeface="Times New Roman"/>
              </a:defRPr>
            </a:pPr>
            <a:r>
              <a:rPr dirty="0"/>
              <a:t>Group No : 28</a:t>
            </a:r>
            <a:endParaRPr sz="1428" dirty="0"/>
          </a:p>
          <a:p>
            <a:pPr marL="0" indent="0" algn="ctr" defTabSz="768095">
              <a:lnSpc>
                <a:spcPct val="96000"/>
              </a:lnSpc>
              <a:spcBef>
                <a:spcPts val="0"/>
              </a:spcBef>
              <a:buSzTx/>
              <a:buNone/>
              <a:defRPr sz="1344">
                <a:latin typeface="Times New Roman"/>
                <a:ea typeface="Times New Roman"/>
                <a:cs typeface="Times New Roman"/>
                <a:sym typeface="Times New Roman"/>
              </a:defRPr>
            </a:pPr>
            <a:r>
              <a:rPr dirty="0"/>
              <a:t>Team Members :</a:t>
            </a:r>
            <a:endParaRPr sz="1428" dirty="0"/>
          </a:p>
          <a:p>
            <a:pPr marL="0" indent="0" algn="ctr" defTabSz="768095">
              <a:lnSpc>
                <a:spcPct val="80000"/>
              </a:lnSpc>
              <a:spcBef>
                <a:spcPts val="0"/>
              </a:spcBef>
              <a:buSzTx/>
              <a:buNone/>
              <a:defRPr sz="2184">
                <a:latin typeface="Times New Roman"/>
                <a:ea typeface="Times New Roman"/>
                <a:cs typeface="Times New Roman"/>
                <a:sym typeface="Times New Roman"/>
              </a:defRPr>
            </a:pPr>
            <a:endParaRPr sz="1428"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dirty="0" err="1"/>
              <a:t>Hemanshu</a:t>
            </a:r>
            <a:r>
              <a:rPr dirty="0"/>
              <a:t> Waghmare</a:t>
            </a:r>
            <a:endParaRPr sz="1428"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dirty="0"/>
              <a:t>Rishabh Jain</a:t>
            </a:r>
            <a:endParaRPr sz="1428"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dirty="0"/>
              <a:t>Dhruv Dalvi</a:t>
            </a:r>
            <a:endParaRPr sz="1428"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dirty="0" err="1"/>
              <a:t>Sanket</a:t>
            </a:r>
            <a:r>
              <a:rPr dirty="0"/>
              <a:t> </a:t>
            </a:r>
            <a:r>
              <a:rPr dirty="0" err="1"/>
              <a:t>Asole</a:t>
            </a:r>
            <a:endParaRPr sz="1932" dirty="0"/>
          </a:p>
          <a:p>
            <a:pPr marL="0" indent="0" algn="ctr" defTabSz="768095">
              <a:lnSpc>
                <a:spcPct val="96000"/>
              </a:lnSpc>
              <a:spcBef>
                <a:spcPts val="0"/>
              </a:spcBef>
              <a:buSzTx/>
              <a:buNone/>
              <a:defRPr sz="1175">
                <a:latin typeface="Times New Roman"/>
                <a:ea typeface="Times New Roman"/>
                <a:cs typeface="Times New Roman"/>
                <a:sym typeface="Times New Roman"/>
              </a:defRPr>
            </a:pPr>
            <a:r>
              <a:rPr dirty="0"/>
              <a:t>Yuvraj Chavan</a:t>
            </a:r>
            <a:endParaRPr sz="1428" dirty="0"/>
          </a:p>
          <a:p>
            <a:pPr marL="0" indent="0" algn="ctr" defTabSz="768095">
              <a:lnSpc>
                <a:spcPct val="80000"/>
              </a:lnSpc>
              <a:spcBef>
                <a:spcPts val="0"/>
              </a:spcBef>
              <a:buSzTx/>
              <a:buNone/>
              <a:defRPr sz="2351">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344">
                <a:latin typeface="Times New Roman"/>
                <a:ea typeface="Times New Roman"/>
                <a:cs typeface="Times New Roman"/>
                <a:sym typeface="Times New Roman"/>
              </a:defRPr>
            </a:pPr>
            <a:r>
              <a:rPr dirty="0"/>
              <a:t>Under the Guidance of</a:t>
            </a:r>
            <a:endParaRPr sz="1428"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175">
                <a:latin typeface="Times New Roman"/>
                <a:ea typeface="Times New Roman"/>
                <a:cs typeface="Times New Roman"/>
                <a:sym typeface="Times New Roman"/>
              </a:defRPr>
            </a:pPr>
            <a:r>
              <a:rPr dirty="0"/>
              <a:t>Prof. </a:t>
            </a:r>
            <a:r>
              <a:rPr dirty="0" err="1"/>
              <a:t>Chanchla</a:t>
            </a:r>
            <a:r>
              <a:rPr dirty="0"/>
              <a:t> Tripathi</a:t>
            </a:r>
            <a:endParaRPr sz="1428"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679">
                <a:latin typeface="Times New Roman"/>
                <a:ea typeface="Times New Roman"/>
                <a:cs typeface="Times New Roman"/>
                <a:sym typeface="Times New Roman"/>
              </a:defRPr>
            </a:pPr>
            <a:endParaRPr sz="1428" dirty="0"/>
          </a:p>
          <a:p>
            <a:pPr marL="0" indent="0" algn="ctr" defTabSz="768095">
              <a:lnSpc>
                <a:spcPct val="80000"/>
              </a:lnSpc>
              <a:spcBef>
                <a:spcPts val="0"/>
              </a:spcBef>
              <a:buSzTx/>
              <a:buNone/>
              <a:defRPr sz="1008">
                <a:latin typeface="Times New Roman"/>
                <a:ea typeface="Times New Roman"/>
                <a:cs typeface="Times New Roman"/>
                <a:sym typeface="Times New Roman"/>
              </a:defRPr>
            </a:pPr>
            <a:r>
              <a:rPr dirty="0"/>
              <a:t>Date: 28 Sept 2024</a:t>
            </a:r>
          </a:p>
        </p:txBody>
      </p:sp>
      <p:pic>
        <p:nvPicPr>
          <p:cNvPr id="105" name="Picture 3" descr="Picture 3"/>
          <p:cNvPicPr>
            <a:picLocks noChangeAspect="1"/>
          </p:cNvPicPr>
          <p:nvPr/>
        </p:nvPicPr>
        <p:blipFill>
          <a:blip r:embed="rId2"/>
          <a:stretch>
            <a:fillRect/>
          </a:stretch>
        </p:blipFill>
        <p:spPr>
          <a:xfrm>
            <a:off x="420623" y="365125"/>
            <a:ext cx="1280162" cy="1225931"/>
          </a:xfrm>
          <a:prstGeom prst="rect">
            <a:avLst/>
          </a:prstGeom>
          <a:ln w="12700">
            <a:miter lim="400000"/>
          </a:ln>
        </p:spPr>
      </p:pic>
      <p:graphicFrame>
        <p:nvGraphicFramePr>
          <p:cNvPr id="106" name="Table 4"/>
          <p:cNvGraphicFramePr/>
          <p:nvPr/>
        </p:nvGraphicFramePr>
        <p:xfrm>
          <a:off x="838200" y="5167312"/>
          <a:ext cx="10954512" cy="802640"/>
        </p:xfrm>
        <a:graphic>
          <a:graphicData uri="http://schemas.openxmlformats.org/drawingml/2006/table">
            <a:tbl>
              <a:tblPr bandRow="1">
                <a:tableStyleId>{4C3C2611-4C71-4FC5-86AE-919BDF0F9419}</a:tableStyleId>
              </a:tblPr>
              <a:tblGrid>
                <a:gridCol w="5409184">
                  <a:extLst>
                    <a:ext uri="{9D8B030D-6E8A-4147-A177-3AD203B41FA5}">
                      <a16:colId xmlns:a16="http://schemas.microsoft.com/office/drawing/2014/main" val="20000"/>
                    </a:ext>
                  </a:extLst>
                </a:gridCol>
                <a:gridCol w="5545328">
                  <a:extLst>
                    <a:ext uri="{9D8B030D-6E8A-4147-A177-3AD203B41FA5}">
                      <a16:colId xmlns:a16="http://schemas.microsoft.com/office/drawing/2014/main" val="20001"/>
                    </a:ext>
                  </a:extLst>
                </a:gridCol>
              </a:tblGrid>
              <a:tr h="802640">
                <a:tc>
                  <a:txBody>
                    <a:bodyPr/>
                    <a:lstStyle/>
                    <a:p>
                      <a:pPr algn="ctr">
                        <a:defRPr sz="1800">
                          <a:latin typeface="Times New Roman"/>
                          <a:ea typeface="Times New Roman"/>
                          <a:cs typeface="Times New Roman"/>
                          <a:sym typeface="Times New Roman"/>
                        </a:defRPr>
                      </a:pPr>
                      <a:r>
                        <a:t>Prof. Chanchla Tripathi</a:t>
                      </a:r>
                      <a:endParaRPr b="1">
                        <a:solidFill>
                          <a:srgbClr val="FFFFFF"/>
                        </a:solidFill>
                        <a:latin typeface="+mn-lt"/>
                        <a:ea typeface="+mn-ea"/>
                        <a:cs typeface="+mn-cs"/>
                        <a:sym typeface="Calibri"/>
                      </a:endParaRPr>
                    </a:p>
                    <a:p>
                      <a:pPr algn="ctr">
                        <a:defRPr sz="1800">
                          <a:latin typeface="Times New Roman"/>
                          <a:ea typeface="Times New Roman"/>
                          <a:cs typeface="Times New Roman"/>
                          <a:sym typeface="Times New Roman"/>
                        </a:defRPr>
                      </a:pPr>
                      <a:r>
                        <a:t>Department of Computer Science and Engineering</a:t>
                      </a:r>
                    </a:p>
                  </a:txBody>
                  <a:tcPr marL="45720" marR="45720" horzOverflow="overflow">
                    <a:lnL w="12700">
                      <a:miter lim="400000"/>
                    </a:lnL>
                    <a:lnR w="12700">
                      <a:miter lim="400000"/>
                    </a:lnR>
                    <a:lnT w="12700">
                      <a:miter lim="400000"/>
                    </a:lnT>
                    <a:lnB w="12700">
                      <a:miter lim="400000"/>
                    </a:lnB>
                    <a:solidFill>
                      <a:srgbClr val="FFFFFF"/>
                    </a:solidFill>
                  </a:tcPr>
                </a:tc>
                <a:tc>
                  <a:txBody>
                    <a:bodyPr/>
                    <a:lstStyle/>
                    <a:p>
                      <a:pPr algn="ctr">
                        <a:defRPr sz="1800">
                          <a:latin typeface="Times New Roman"/>
                          <a:ea typeface="Times New Roman"/>
                          <a:cs typeface="Times New Roman"/>
                          <a:sym typeface="Times New Roman"/>
                        </a:defRPr>
                      </a:pPr>
                      <a:r>
                        <a:rPr dirty="0"/>
                        <a:t>[ Co-Guide Name (if any) ]</a:t>
                      </a:r>
                      <a:endParaRPr b="1" dirty="0">
                        <a:solidFill>
                          <a:srgbClr val="FFFFFF"/>
                        </a:solidFill>
                        <a:latin typeface="+mn-lt"/>
                        <a:ea typeface="+mn-ea"/>
                        <a:cs typeface="+mn-cs"/>
                        <a:sym typeface="Calibri"/>
                      </a:endParaRPr>
                    </a:p>
                    <a:p>
                      <a:pPr algn="ctr">
                        <a:defRPr sz="1800">
                          <a:latin typeface="Times New Roman"/>
                          <a:ea typeface="Times New Roman"/>
                          <a:cs typeface="Times New Roman"/>
                          <a:sym typeface="Times New Roman"/>
                        </a:defRPr>
                      </a:pPr>
                      <a:r>
                        <a:rPr dirty="0"/>
                        <a:t>[Department of co-guide/ Industry Name/ Institute Name]</a:t>
                      </a:r>
                      <a:endParaRPr b="1" dirty="0">
                        <a:solidFill>
                          <a:srgbClr val="FFFFFF"/>
                        </a:solidFill>
                        <a:latin typeface="+mn-lt"/>
                        <a:ea typeface="+mn-ea"/>
                        <a:cs typeface="+mn-cs"/>
                        <a:sym typeface="Calibri"/>
                      </a:endParaRPr>
                    </a:p>
                  </a:txBody>
                  <a:tcPr marL="45720" marR="45720"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0"/>
                  </a:ext>
                </a:extLst>
              </a:tr>
            </a:tbl>
          </a:graphicData>
        </a:graphic>
      </p:graphicFrame>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9" name="Table 3"/>
          <p:cNvGraphicFramePr/>
          <p:nvPr>
            <p:extLst>
              <p:ext uri="{D42A27DB-BD31-4B8C-83A1-F6EECF244321}">
                <p14:modId xmlns:p14="http://schemas.microsoft.com/office/powerpoint/2010/main" val="139373988"/>
              </p:ext>
            </p:extLst>
          </p:nvPr>
        </p:nvGraphicFramePr>
        <p:xfrm>
          <a:off x="1" y="0"/>
          <a:ext cx="12191999" cy="6474093"/>
        </p:xfrm>
        <a:graphic>
          <a:graphicData uri="http://schemas.openxmlformats.org/drawingml/2006/table">
            <a:tbl>
              <a:tblPr firstRow="1" bandRow="1">
                <a:tableStyleId>{4C3C2611-4C71-4FC5-86AE-919BDF0F9419}</a:tableStyleId>
              </a:tblPr>
              <a:tblGrid>
                <a:gridCol w="561473">
                  <a:extLst>
                    <a:ext uri="{9D8B030D-6E8A-4147-A177-3AD203B41FA5}">
                      <a16:colId xmlns:a16="http://schemas.microsoft.com/office/drawing/2014/main" val="20000"/>
                    </a:ext>
                  </a:extLst>
                </a:gridCol>
                <a:gridCol w="1668379">
                  <a:extLst>
                    <a:ext uri="{9D8B030D-6E8A-4147-A177-3AD203B41FA5}">
                      <a16:colId xmlns:a16="http://schemas.microsoft.com/office/drawing/2014/main" val="20001"/>
                    </a:ext>
                  </a:extLst>
                </a:gridCol>
                <a:gridCol w="1684421">
                  <a:extLst>
                    <a:ext uri="{9D8B030D-6E8A-4147-A177-3AD203B41FA5}">
                      <a16:colId xmlns:a16="http://schemas.microsoft.com/office/drawing/2014/main" val="20002"/>
                    </a:ext>
                  </a:extLst>
                </a:gridCol>
                <a:gridCol w="1828325">
                  <a:extLst>
                    <a:ext uri="{9D8B030D-6E8A-4147-A177-3AD203B41FA5}">
                      <a16:colId xmlns:a16="http://schemas.microsoft.com/office/drawing/2014/main" val="20003"/>
                    </a:ext>
                  </a:extLst>
                </a:gridCol>
                <a:gridCol w="1433815">
                  <a:extLst>
                    <a:ext uri="{9D8B030D-6E8A-4147-A177-3AD203B41FA5}">
                      <a16:colId xmlns:a16="http://schemas.microsoft.com/office/drawing/2014/main" val="20004"/>
                    </a:ext>
                  </a:extLst>
                </a:gridCol>
                <a:gridCol w="1483640">
                  <a:extLst>
                    <a:ext uri="{9D8B030D-6E8A-4147-A177-3AD203B41FA5}">
                      <a16:colId xmlns:a16="http://schemas.microsoft.com/office/drawing/2014/main" val="20005"/>
                    </a:ext>
                  </a:extLst>
                </a:gridCol>
                <a:gridCol w="1694004">
                  <a:extLst>
                    <a:ext uri="{9D8B030D-6E8A-4147-A177-3AD203B41FA5}">
                      <a16:colId xmlns:a16="http://schemas.microsoft.com/office/drawing/2014/main" val="20006"/>
                    </a:ext>
                  </a:extLst>
                </a:gridCol>
                <a:gridCol w="1837942">
                  <a:extLst>
                    <a:ext uri="{9D8B030D-6E8A-4147-A177-3AD203B41FA5}">
                      <a16:colId xmlns:a16="http://schemas.microsoft.com/office/drawing/2014/main" val="20007"/>
                    </a:ext>
                  </a:extLst>
                </a:gridCol>
              </a:tblGrid>
              <a:tr h="802105">
                <a:tc>
                  <a:txBody>
                    <a:bodyPr/>
                    <a:lstStyle/>
                    <a:p>
                      <a:pPr algn="l">
                        <a:defRPr sz="1800" b="0">
                          <a:solidFill>
                            <a:srgbClr val="000000"/>
                          </a:solidFill>
                        </a:defRPr>
                      </a:pPr>
                      <a:r>
                        <a:rPr b="1">
                          <a:solidFill>
                            <a:srgbClr val="FFFFFF"/>
                          </a:solidFill>
                        </a:rPr>
                        <a:t>Sr. No.</a:t>
                      </a:r>
                    </a:p>
                  </a:txBody>
                  <a:tcPr marL="45730" marR="45730" marT="45730" marB="45730" horzOverflow="overflow"/>
                </a:tc>
                <a:tc>
                  <a:txBody>
                    <a:bodyPr/>
                    <a:lstStyle/>
                    <a:p>
                      <a:pPr algn="l">
                        <a:defRPr sz="1800" b="0">
                          <a:solidFill>
                            <a:srgbClr val="000000"/>
                          </a:solidFill>
                        </a:defRPr>
                      </a:pPr>
                      <a:r>
                        <a:rPr b="1">
                          <a:solidFill>
                            <a:srgbClr val="FFFFFF"/>
                          </a:solidFill>
                        </a:rPr>
                        <a:t>Title of the paper with year</a:t>
                      </a:r>
                    </a:p>
                  </a:txBody>
                  <a:tcPr marL="45730" marR="45730" marT="45730" marB="45730" horzOverflow="overflow"/>
                </a:tc>
                <a:tc>
                  <a:txBody>
                    <a:bodyPr/>
                    <a:lstStyle/>
                    <a:p>
                      <a:pPr algn="l">
                        <a:defRPr sz="1800" b="0">
                          <a:solidFill>
                            <a:srgbClr val="000000"/>
                          </a:solidFill>
                        </a:defRPr>
                      </a:pPr>
                      <a:r>
                        <a:rPr b="1">
                          <a:solidFill>
                            <a:srgbClr val="FFFFFF"/>
                          </a:solidFill>
                        </a:rPr>
                        <a:t>Conference/ journal name</a:t>
                      </a:r>
                    </a:p>
                  </a:txBody>
                  <a:tcPr marL="45730" marR="45730" marT="45730" marB="45730" horzOverflow="overflow"/>
                </a:tc>
                <a:tc>
                  <a:txBody>
                    <a:bodyPr/>
                    <a:lstStyle/>
                    <a:p>
                      <a:pPr algn="l">
                        <a:defRPr sz="1800" b="0">
                          <a:solidFill>
                            <a:srgbClr val="000000"/>
                          </a:solidFill>
                        </a:defRPr>
                      </a:pPr>
                      <a:r>
                        <a:rPr b="1">
                          <a:solidFill>
                            <a:srgbClr val="FFFFFF"/>
                          </a:solidFill>
                        </a:rPr>
                        <a:t>Methodology Used</a:t>
                      </a:r>
                    </a:p>
                  </a:txBody>
                  <a:tcPr marL="45730" marR="45730" marT="45730" marB="45730" horzOverflow="overflow"/>
                </a:tc>
                <a:tc>
                  <a:txBody>
                    <a:bodyPr/>
                    <a:lstStyle/>
                    <a:p>
                      <a:pPr algn="l">
                        <a:defRPr sz="1800" b="0">
                          <a:solidFill>
                            <a:srgbClr val="000000"/>
                          </a:solidFill>
                        </a:defRPr>
                      </a:pPr>
                      <a:r>
                        <a:rPr sz="1600" b="1">
                          <a:solidFill>
                            <a:srgbClr val="FFFFFF"/>
                          </a:solidFill>
                        </a:rPr>
                        <a:t>Datasets Used</a:t>
                      </a:r>
                    </a:p>
                  </a:txBody>
                  <a:tcPr marL="45730" marR="45730" marT="45730" marB="45730" horzOverflow="overflow"/>
                </a:tc>
                <a:tc>
                  <a:txBody>
                    <a:bodyPr/>
                    <a:lstStyle/>
                    <a:p>
                      <a:pPr algn="l">
                        <a:defRPr sz="1800" b="0">
                          <a:solidFill>
                            <a:srgbClr val="000000"/>
                          </a:solidFill>
                        </a:defRPr>
                      </a:pPr>
                      <a:r>
                        <a:rPr b="1">
                          <a:solidFill>
                            <a:srgbClr val="FFFFFF"/>
                          </a:solidFill>
                        </a:rPr>
                        <a:t>Authors Claim</a:t>
                      </a:r>
                    </a:p>
                  </a:txBody>
                  <a:tcPr marL="45730" marR="45730" marT="45730" marB="45730" horzOverflow="overflow"/>
                </a:tc>
                <a:tc>
                  <a:txBody>
                    <a:bodyPr/>
                    <a:lstStyle/>
                    <a:p>
                      <a:pPr algn="l">
                        <a:defRPr sz="1800" b="0">
                          <a:solidFill>
                            <a:srgbClr val="000000"/>
                          </a:solidFill>
                        </a:defRPr>
                      </a:pPr>
                      <a:r>
                        <a:rPr sz="1600" b="1">
                          <a:solidFill>
                            <a:srgbClr val="FFFFFF"/>
                          </a:solidFill>
                        </a:rPr>
                        <a:t>Limitations/ Scope</a:t>
                      </a:r>
                    </a:p>
                  </a:txBody>
                  <a:tcPr marL="45730" marR="45730" marT="45730" marB="45730" horzOverflow="overflow"/>
                </a:tc>
                <a:tc>
                  <a:txBody>
                    <a:bodyPr/>
                    <a:lstStyle/>
                    <a:p>
                      <a:pPr algn="l">
                        <a:defRPr sz="1800" b="0">
                          <a:solidFill>
                            <a:srgbClr val="000000"/>
                          </a:solidFill>
                        </a:defRPr>
                      </a:pPr>
                      <a:r>
                        <a:rPr b="1">
                          <a:solidFill>
                            <a:srgbClr val="FFFFFF"/>
                          </a:solidFill>
                        </a:rPr>
                        <a:t>Our Findings/Research Gaps</a:t>
                      </a:r>
                    </a:p>
                  </a:txBody>
                  <a:tcPr marL="45720" marR="45720" horzOverflow="overflow"/>
                </a:tc>
                <a:extLst>
                  <a:ext uri="{0D108BD9-81ED-4DB2-BD59-A6C34878D82A}">
                    <a16:rowId xmlns:a16="http://schemas.microsoft.com/office/drawing/2014/main" val="10000"/>
                  </a:ext>
                </a:extLst>
              </a:tr>
              <a:tr h="2511911">
                <a:tc>
                  <a:txBody>
                    <a:bodyPr/>
                    <a:lstStyle/>
                    <a:p>
                      <a:pPr algn="l">
                        <a:defRPr sz="1800"/>
                      </a:pPr>
                      <a:r>
                        <a:rPr sz="1600">
                          <a:latin typeface="Times New Roman" panose="02020603050405020304" pitchFamily="18" charset="0"/>
                          <a:cs typeface="Times New Roman" panose="02020603050405020304" pitchFamily="18" charset="0"/>
                        </a:rPr>
                        <a:t>9)</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SPEECH RECOGNITION WITH DEEP RECURRENT NEURAL NETWORKS- 2013</a:t>
                      </a:r>
                    </a:p>
                  </a:txBody>
                  <a:tcPr marL="45730" marR="45730" marT="45730" marB="45730" horzOverflow="overflow"/>
                </a:tc>
                <a:tc>
                  <a:txBody>
                    <a:bodyPr/>
                    <a:lstStyle/>
                    <a:p>
                      <a:pPr algn="l">
                        <a:defRPr sz="1800"/>
                      </a:pPr>
                      <a:r>
                        <a:rPr sz="1600" dirty="0">
                          <a:latin typeface="Times New Roman" panose="02020603050405020304" pitchFamily="18" charset="0"/>
                          <a:cs typeface="Times New Roman" panose="02020603050405020304" pitchFamily="18" charset="0"/>
                        </a:rPr>
                        <a:t>IEEE International Conference on Acoustics, Speech and Signal Processing</a:t>
                      </a:r>
                    </a:p>
                  </a:txBody>
                  <a:tcPr marL="45730" marR="45730" marT="45730" marB="45730" horzOverflow="overflow"/>
                </a:tc>
                <a:tc>
                  <a:txBody>
                    <a:bodyPr/>
                    <a:lstStyle/>
                    <a:p>
                      <a:pPr algn="l">
                        <a:defRPr sz="1600"/>
                      </a:pPr>
                      <a:r>
                        <a:rPr sz="1600">
                          <a:latin typeface="Times New Roman" panose="02020603050405020304" pitchFamily="18" charset="0"/>
                          <a:cs typeface="Times New Roman" panose="02020603050405020304" pitchFamily="18" charset="0"/>
                        </a:rPr>
                        <a:t>RNN,</a:t>
                      </a:r>
                    </a:p>
                    <a:p>
                      <a:pPr algn="l">
                        <a:defRPr sz="1800">
                          <a:solidFill>
                            <a:srgbClr val="434343"/>
                          </a:solidFill>
                        </a:defRPr>
                      </a:pPr>
                      <a:r>
                        <a:rPr sz="1600">
                          <a:latin typeface="Times New Roman" panose="02020603050405020304" pitchFamily="18" charset="0"/>
                          <a:cs typeface="Times New Roman" panose="02020603050405020304" pitchFamily="18" charset="0"/>
                        </a:rPr>
                        <a:t>Connectionist Temporal Classification,</a:t>
                      </a:r>
                    </a:p>
                    <a:p>
                      <a:pPr algn="l">
                        <a:defRPr sz="1800"/>
                      </a:pPr>
                      <a:r>
                        <a:rPr sz="1600">
                          <a:latin typeface="Times New Roman" panose="02020603050405020304" pitchFamily="18" charset="0"/>
                          <a:cs typeface="Times New Roman" panose="02020603050405020304" pitchFamily="18" charset="0"/>
                        </a:rPr>
                        <a:t>RNN transducer,</a:t>
                      </a:r>
                    </a:p>
                    <a:p>
                      <a:pPr algn="l">
                        <a:defRPr sz="1800"/>
                      </a:pPr>
                      <a:r>
                        <a:rPr sz="1600">
                          <a:latin typeface="Times New Roman" panose="02020603050405020304" pitchFamily="18" charset="0"/>
                          <a:cs typeface="Times New Roman" panose="02020603050405020304" pitchFamily="18" charset="0"/>
                        </a:rPr>
                        <a:t>Decoding and Regularisation</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TIMIT Corpus</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The advantage of deep networks is immediately obvious,
with the error rate for CTC dropping from 23.9% to 18.4%</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An obvious next step is to ex-
tend the system to large vocabulary speech recognition.</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Gives insights into how deep RNN are created for speech to text model and how various combination of layers affect the accuracy and errors</a:t>
                      </a:r>
                    </a:p>
                  </a:txBody>
                  <a:tcPr marL="45720" marR="45720" horzOverflow="overflow"/>
                </a:tc>
                <a:extLst>
                  <a:ext uri="{0D108BD9-81ED-4DB2-BD59-A6C34878D82A}">
                    <a16:rowId xmlns:a16="http://schemas.microsoft.com/office/drawing/2014/main" val="10001"/>
                  </a:ext>
                </a:extLst>
              </a:tr>
              <a:tr h="3047782">
                <a:tc>
                  <a:txBody>
                    <a:bodyPr/>
                    <a:lstStyle/>
                    <a:p>
                      <a:pPr algn="l">
                        <a:defRPr sz="1800"/>
                      </a:pPr>
                      <a:r>
                        <a:rPr sz="1600">
                          <a:latin typeface="Times New Roman" panose="02020603050405020304" pitchFamily="18" charset="0"/>
                          <a:cs typeface="Times New Roman" panose="02020603050405020304" pitchFamily="18" charset="0"/>
                        </a:rPr>
                        <a:t>10)</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A Review on Sentiment Analysis of Text, Image and Audio Data - 2021</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5th International Conference on Computing Methodologies and Communication (ICCMC)</a:t>
                      </a:r>
                    </a:p>
                  </a:txBody>
                  <a:tcPr marL="45730" marR="45730" marT="45730" marB="45730" horzOverflow="overflow"/>
                </a:tc>
                <a:tc>
                  <a:txBody>
                    <a:bodyPr/>
                    <a:lstStyle/>
                    <a:p>
                      <a:pPr algn="l">
                        <a:defRPr sz="1600"/>
                      </a:pPr>
                      <a:r>
                        <a:rPr sz="1600">
                          <a:latin typeface="Times New Roman" panose="02020603050405020304" pitchFamily="18" charset="0"/>
                          <a:cs typeface="Times New Roman" panose="02020603050405020304" pitchFamily="18" charset="0"/>
                        </a:rPr>
                        <a:t>Naive Bayes, SVM and Maximum</a:t>
                      </a:r>
                    </a:p>
                    <a:p>
                      <a:pPr algn="l">
                        <a:defRPr sz="1600"/>
                      </a:pPr>
                      <a:r>
                        <a:rPr sz="1600">
                          <a:latin typeface="Times New Roman" panose="02020603050405020304" pitchFamily="18" charset="0"/>
                          <a:cs typeface="Times New Roman" panose="02020603050405020304" pitchFamily="18" charset="0"/>
                        </a:rPr>
                        <a:t>Entropy, VADER for text</a:t>
                      </a:r>
                    </a:p>
                    <a:p>
                      <a:pPr algn="l">
                        <a:defRPr sz="1600"/>
                      </a:pPr>
                      <a:endParaRPr sz="1600">
                        <a:latin typeface="Times New Roman" panose="02020603050405020304" pitchFamily="18" charset="0"/>
                        <a:cs typeface="Times New Roman" panose="02020603050405020304" pitchFamily="18" charset="0"/>
                      </a:endParaRPr>
                    </a:p>
                    <a:p>
                      <a:pPr algn="l">
                        <a:defRPr sz="1600"/>
                      </a:pPr>
                      <a:r>
                        <a:rPr sz="1600">
                          <a:latin typeface="Times New Roman" panose="02020603050405020304" pitchFamily="18" charset="0"/>
                          <a:cs typeface="Times New Roman" panose="02020603050405020304" pitchFamily="18" charset="0"/>
                        </a:rPr>
                        <a:t>RNN-T model, Bi-LSTM, Attention model and SoftMax and HMM, Naive Bayes and SVM for audio data</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Twitter Dataset</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Possible to achieve better results by
combining different modalities such as visual and
textual as compared to using one at a time.</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approaches rely completely
on lexicons and if a particular word cannot be
found in the dictionary then it cannot classify that word.</a:t>
                      </a:r>
                    </a:p>
                  </a:txBody>
                  <a:tcPr marL="45730" marR="45730" marT="45730" marB="45730" horzOverflow="overflow"/>
                </a:tc>
                <a:tc>
                  <a:txBody>
                    <a:bodyPr/>
                    <a:lstStyle/>
                    <a:p>
                      <a:pPr algn="l">
                        <a:defRPr sz="1800"/>
                      </a:pPr>
                      <a:r>
                        <a:rPr sz="1600" dirty="0">
                          <a:latin typeface="Times New Roman" panose="02020603050405020304" pitchFamily="18" charset="0"/>
                          <a:cs typeface="Times New Roman" panose="02020603050405020304" pitchFamily="18" charset="0"/>
                        </a:rPr>
                        <a:t>Presents a workflow for classification of audio data. Also, compare multiple models for better selection according to need.</a:t>
                      </a:r>
                    </a:p>
                  </a:txBody>
                  <a:tcPr marL="45720" marR="45720" horzOverflow="overflow"/>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ctrTitle"/>
          </p:nvPr>
        </p:nvSpPr>
        <p:spPr>
          <a:xfrm>
            <a:off x="1524000" y="91439"/>
            <a:ext cx="9144000" cy="82296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Patent</a:t>
            </a:r>
          </a:p>
        </p:txBody>
      </p:sp>
      <p:sp>
        <p:nvSpPr>
          <p:cNvPr id="132" name="Title : MULTI-MODAL VOICE RECOGNITION SYSTEM AND METHOD FOR CONVERSATION SUMMARIZATION…"/>
          <p:cNvSpPr txBox="1"/>
          <p:nvPr/>
        </p:nvSpPr>
        <p:spPr>
          <a:xfrm>
            <a:off x="1076482" y="1705222"/>
            <a:ext cx="10039036" cy="2085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spcBef>
                <a:spcPts val="900"/>
              </a:spcBef>
            </a:pPr>
            <a:r>
              <a:rPr b="1"/>
              <a:t>Title : </a:t>
            </a:r>
            <a:r>
              <a:t>MULTI-MODAL VOICE RECOGNITION SYSTEM AND METHOD FOR CONVERSATION SUMMARIZATION</a:t>
            </a:r>
          </a:p>
          <a:p>
            <a:pPr>
              <a:spcBef>
                <a:spcPts val="900"/>
              </a:spcBef>
            </a:pPr>
            <a:r>
              <a:rPr b="1"/>
              <a:t>Application Number : </a:t>
            </a:r>
            <a:r>
              <a:t>18/540,594</a:t>
            </a:r>
          </a:p>
          <a:p>
            <a:pPr defTabSz="457200">
              <a:spcBef>
                <a:spcPts val="900"/>
              </a:spcBef>
              <a:defRPr sz="1600">
                <a:solidFill>
                  <a:srgbClr val="06357A"/>
                </a:solidFill>
                <a:latin typeface="+mj-lt"/>
                <a:ea typeface="+mj-ea"/>
                <a:cs typeface="+mj-cs"/>
                <a:sym typeface="Helvetica"/>
              </a:defRPr>
            </a:pPr>
            <a:r>
              <a:rPr b="1">
                <a:solidFill>
                  <a:srgbClr val="000000"/>
                </a:solidFill>
              </a:rPr>
              <a:t>Inventors</a:t>
            </a:r>
            <a:r>
              <a:rPr>
                <a:solidFill>
                  <a:srgbClr val="000000"/>
                </a:solidFill>
              </a:rPr>
              <a:t>: </a:t>
            </a:r>
            <a:r>
              <a:rPr u="sng">
                <a:solidFill>
                  <a:srgbClr val="0563C1"/>
                </a:solidFill>
                <a:uFill>
                  <a:solidFill>
                    <a:srgbClr val="0563C1"/>
                  </a:solidFill>
                </a:uFill>
                <a:hlinkClick r:id="rId2"/>
              </a:rPr>
              <a:t>Jeom Ja KANG</a:t>
            </a:r>
            <a:r>
              <a:rPr>
                <a:solidFill>
                  <a:srgbClr val="000000"/>
                </a:solidFill>
              </a:rPr>
              <a:t> (Daejeon), </a:t>
            </a:r>
            <a:r>
              <a:rPr u="sng">
                <a:solidFill>
                  <a:srgbClr val="0563C1"/>
                </a:solidFill>
                <a:uFill>
                  <a:solidFill>
                    <a:srgbClr val="0563C1"/>
                  </a:solidFill>
                </a:uFill>
                <a:hlinkClick r:id="rId3"/>
              </a:rPr>
              <a:t>Kiyoung PARK</a:t>
            </a:r>
            <a:r>
              <a:rPr>
                <a:solidFill>
                  <a:srgbClr val="000000"/>
                </a:solidFill>
              </a:rPr>
              <a:t> (Daejeon), </a:t>
            </a:r>
            <a:r>
              <a:rPr u="sng">
                <a:solidFill>
                  <a:srgbClr val="0563C1"/>
                </a:solidFill>
                <a:uFill>
                  <a:solidFill>
                    <a:srgbClr val="0563C1"/>
                  </a:solidFill>
                </a:uFill>
                <a:hlinkClick r:id="rId4"/>
              </a:rPr>
              <a:t>Hwajeon SONG</a:t>
            </a:r>
            <a:r>
              <a:rPr>
                <a:solidFill>
                  <a:srgbClr val="000000"/>
                </a:solidFill>
              </a:rPr>
              <a:t> (Daejeon)</a:t>
            </a:r>
          </a:p>
          <a:p>
            <a:pPr>
              <a:spcBef>
                <a:spcPts val="900"/>
              </a:spcBef>
              <a:defRPr b="1"/>
            </a:pPr>
            <a:r>
              <a:t>Summary and Limitations : </a:t>
            </a:r>
            <a:r>
              <a:rPr b="0"/>
              <a:t>summarizing conversations by focusing on key words and using multimodal inputs, but there are clear limitations regarding bias, real-time performance, over-simplification, and context sensitivity. Balancing accuracy with these practical challenges</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Title 1"/>
          <p:cNvSpPr txBox="1">
            <a:spLocks noGrp="1"/>
          </p:cNvSpPr>
          <p:nvPr>
            <p:ph type="ctrTitle"/>
          </p:nvPr>
        </p:nvSpPr>
        <p:spPr>
          <a:xfrm>
            <a:off x="1524000" y="91439"/>
            <a:ext cx="9144000" cy="82296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METHODOLOGY</a:t>
            </a:r>
          </a:p>
        </p:txBody>
      </p:sp>
      <p:pic>
        <p:nvPicPr>
          <p:cNvPr id="135" name="Image" descr="Image"/>
          <p:cNvPicPr>
            <a:picLocks noChangeAspect="1"/>
          </p:cNvPicPr>
          <p:nvPr/>
        </p:nvPicPr>
        <p:blipFill>
          <a:blip r:embed="rId2"/>
          <a:stretch>
            <a:fillRect/>
          </a:stretch>
        </p:blipFill>
        <p:spPr>
          <a:xfrm>
            <a:off x="1582687" y="1127743"/>
            <a:ext cx="9026626" cy="5359940"/>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Title 1"/>
          <p:cNvSpPr txBox="1">
            <a:spLocks noGrp="1"/>
          </p:cNvSpPr>
          <p:nvPr>
            <p:ph type="ctrTitle"/>
          </p:nvPr>
        </p:nvSpPr>
        <p:spPr>
          <a:xfrm>
            <a:off x="1524000" y="91439"/>
            <a:ext cx="9144000" cy="82296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METHODOLOGY</a:t>
            </a:r>
          </a:p>
        </p:txBody>
      </p:sp>
      <p:graphicFrame>
        <p:nvGraphicFramePr>
          <p:cNvPr id="138" name="Table 1"/>
          <p:cNvGraphicFramePr/>
          <p:nvPr/>
        </p:nvGraphicFramePr>
        <p:xfrm>
          <a:off x="1534577" y="2028263"/>
          <a:ext cx="9122845" cy="4023602"/>
        </p:xfrm>
        <a:graphic>
          <a:graphicData uri="http://schemas.openxmlformats.org/drawingml/2006/table">
            <a:tbl>
              <a:tblPr bandRow="1">
                <a:tableStyleId>{4C3C2611-4C71-4FC5-86AE-919BDF0F9419}</a:tableStyleId>
              </a:tblPr>
              <a:tblGrid>
                <a:gridCol w="3144382">
                  <a:extLst>
                    <a:ext uri="{9D8B030D-6E8A-4147-A177-3AD203B41FA5}">
                      <a16:colId xmlns:a16="http://schemas.microsoft.com/office/drawing/2014/main" val="20000"/>
                    </a:ext>
                  </a:extLst>
                </a:gridCol>
                <a:gridCol w="2847136">
                  <a:extLst>
                    <a:ext uri="{9D8B030D-6E8A-4147-A177-3AD203B41FA5}">
                      <a16:colId xmlns:a16="http://schemas.microsoft.com/office/drawing/2014/main" val="20001"/>
                    </a:ext>
                  </a:extLst>
                </a:gridCol>
                <a:gridCol w="3131327">
                  <a:extLst>
                    <a:ext uri="{9D8B030D-6E8A-4147-A177-3AD203B41FA5}">
                      <a16:colId xmlns:a16="http://schemas.microsoft.com/office/drawing/2014/main" val="20002"/>
                    </a:ext>
                  </a:extLst>
                </a:gridCol>
              </a:tblGrid>
              <a:tr h="342473">
                <a:tc>
                  <a:txBody>
                    <a:bodyPr/>
                    <a:lstStyle/>
                    <a:p>
                      <a:pPr algn="ctr">
                        <a:defRPr sz="1800"/>
                      </a:pPr>
                      <a:r>
                        <a:rPr sz="1700" b="1"/>
                        <a:t>Data Preprocessing</a:t>
                      </a:r>
                    </a:p>
                  </a:txBody>
                  <a:tcPr marL="0" marR="0" marT="0" marB="0" anchor="ctr" horzOverflow="overflow">
                    <a:solidFill>
                      <a:srgbClr val="CFD7E7"/>
                    </a:solidFill>
                  </a:tcPr>
                </a:tc>
                <a:tc>
                  <a:txBody>
                    <a:bodyPr/>
                    <a:lstStyle/>
                    <a:p>
                      <a:pPr algn="ctr">
                        <a:defRPr sz="1800"/>
                      </a:pPr>
                      <a:r>
                        <a:rPr sz="1700" b="1"/>
                        <a:t>Model Training</a:t>
                      </a:r>
                    </a:p>
                  </a:txBody>
                  <a:tcPr marL="0" marR="0" marT="0" marB="0" anchor="ctr" horzOverflow="overflow">
                    <a:solidFill>
                      <a:srgbClr val="CFD7E7"/>
                    </a:solidFill>
                  </a:tcPr>
                </a:tc>
                <a:tc>
                  <a:txBody>
                    <a:bodyPr/>
                    <a:lstStyle/>
                    <a:p>
                      <a:pPr algn="ctr">
                        <a:lnSpc>
                          <a:spcPct val="70000"/>
                        </a:lnSpc>
                        <a:defRPr sz="1800"/>
                      </a:pPr>
                      <a:r>
                        <a:rPr sz="1700" b="1"/>
                        <a:t>Decoding and Evaluation</a:t>
                      </a:r>
                    </a:p>
                  </a:txBody>
                  <a:tcPr marL="0" marR="0" marT="0" marB="0" anchor="ctr" horzOverflow="overflow">
                    <a:solidFill>
                      <a:srgbClr val="CFD7E7"/>
                    </a:solidFill>
                  </a:tcPr>
                </a:tc>
                <a:extLst>
                  <a:ext uri="{0D108BD9-81ED-4DB2-BD59-A6C34878D82A}">
                    <a16:rowId xmlns:a16="http://schemas.microsoft.com/office/drawing/2014/main" val="10000"/>
                  </a:ext>
                </a:extLst>
              </a:tr>
              <a:tr h="3681129">
                <a:tc>
                  <a:txBody>
                    <a:bodyPr/>
                    <a:lstStyle/>
                    <a:p>
                      <a:pPr marL="254000" lvl="1" indent="-254000" algn="just">
                        <a:buSzPct val="100000"/>
                        <a:buAutoNum type="alphaUcPeriod"/>
                        <a:defRPr sz="1400" b="1"/>
                      </a:pPr>
                      <a:r>
                        <a:t>Dataset Collection</a:t>
                      </a:r>
                      <a:r>
                        <a:rPr b="0"/>
                        <a:t>: Gather a dataset with audio for the Model Training task.   (Common voices) </a:t>
                      </a:r>
                    </a:p>
                    <a:p>
                      <a:pPr algn="just">
                        <a:defRPr sz="1400" b="1"/>
                      </a:pPr>
                      <a:endParaRPr b="0"/>
                    </a:p>
                    <a:p>
                      <a:pPr marL="254000" lvl="1" indent="-254000" algn="just">
                        <a:buSzPct val="100000"/>
                        <a:buAutoNum type="alphaUcPeriod" startAt="2"/>
                        <a:defRPr sz="1400" b="1"/>
                      </a:pPr>
                      <a:r>
                        <a:t>Audio Segmentation</a:t>
                      </a:r>
                      <a:r>
                        <a:rPr b="0"/>
                        <a:t>: Split the audio into individual speaker segments. (Pyannote.audio)</a:t>
                      </a:r>
                    </a:p>
                    <a:p>
                      <a:pPr algn="just">
                        <a:defRPr sz="1400" b="1"/>
                      </a:pPr>
                      <a:endParaRPr b="0"/>
                    </a:p>
                    <a:p>
                      <a:pPr marL="254000" lvl="1" indent="-254000" algn="just">
                        <a:buSzPct val="100000"/>
                        <a:buAutoNum type="alphaUcPeriod" startAt="3"/>
                        <a:defRPr sz="1400" b="1"/>
                      </a:pPr>
                      <a:r>
                        <a:t>Feature Extraction</a:t>
                      </a:r>
                      <a:r>
                        <a:rPr b="0"/>
                        <a:t>: Convert audio segments into numerical features. ( Pydub, Numpy)</a:t>
                      </a:r>
                    </a:p>
                  </a:txBody>
                  <a:tcPr marL="101600" marR="101600" marT="101600" marB="101600" horzOverflow="overflow">
                    <a:solidFill>
                      <a:srgbClr val="E8ECF4"/>
                    </a:solidFill>
                  </a:tcPr>
                </a:tc>
                <a:tc>
                  <a:txBody>
                    <a:bodyPr/>
                    <a:lstStyle/>
                    <a:p>
                      <a:pPr lvl="1" indent="0" algn="just">
                        <a:defRPr sz="1400" b="1"/>
                      </a:pPr>
                      <a:r>
                        <a:t>A. Sequence to Sequence Models</a:t>
                      </a:r>
                      <a:r>
                        <a:rPr b="0"/>
                        <a:t>: Architectures like Recurrent Neural Networks (RNNs) or Transformers are commonly used for speech recognition ( ASR ).</a:t>
                      </a:r>
                    </a:p>
                    <a:p>
                      <a:pPr lvl="1" indent="0" algn="just">
                        <a:defRPr sz="800" b="1"/>
                      </a:pPr>
                      <a:endParaRPr b="0"/>
                    </a:p>
                    <a:p>
                      <a:pPr marL="177800" lvl="1" indent="-177800" algn="l">
                        <a:buSzPct val="100000"/>
                        <a:buChar char="•"/>
                        <a:defRPr sz="1400"/>
                      </a:pPr>
                      <a:r>
                        <a:t>Whisper (OpenAI)            </a:t>
                      </a:r>
                    </a:p>
                    <a:p>
                      <a:pPr marL="177800" lvl="1" indent="-177800" algn="l">
                        <a:buSzPct val="100000"/>
                        <a:buChar char="•"/>
                        <a:defRPr sz="1400"/>
                      </a:pPr>
                      <a:r>
                        <a:t>Wav2Vec 2.0 (Facebook)</a:t>
                      </a:r>
                    </a:p>
                    <a:p>
                      <a:pPr marL="177800" lvl="1" indent="-177800" algn="l">
                        <a:buSzPct val="100000"/>
                        <a:buChar char="•"/>
                        <a:defRPr sz="1400"/>
                      </a:pPr>
                      <a:r>
                        <a:t>DeepSpeech (Mozilla)</a:t>
                      </a:r>
                    </a:p>
                  </a:txBody>
                  <a:tcPr marL="101600" marR="101600" marT="101600" marB="101600" horzOverflow="overflow">
                    <a:solidFill>
                      <a:srgbClr val="E8ECF4"/>
                    </a:solidFill>
                  </a:tcPr>
                </a:tc>
                <a:tc>
                  <a:txBody>
                    <a:bodyPr/>
                    <a:lstStyle/>
                    <a:p>
                      <a:pPr marL="233947" lvl="1" indent="-233947" algn="just">
                        <a:buSzPct val="100000"/>
                        <a:buAutoNum type="alphaUcPeriod"/>
                        <a:defRPr sz="1400" b="1"/>
                      </a:pPr>
                      <a:r>
                        <a:t>Loss Function:</a:t>
                      </a:r>
                      <a:r>
                        <a:rPr b="0"/>
                        <a:t> Use a suitable loss function like Connectionist Temporal Classification (CTC) to handle variable-length input and output sequences.</a:t>
                      </a:r>
                    </a:p>
                    <a:p>
                      <a:pPr algn="just">
                        <a:defRPr sz="1400" b="1"/>
                      </a:pPr>
                      <a:endParaRPr b="0"/>
                    </a:p>
                    <a:p>
                      <a:pPr marL="233947" lvl="1" indent="-233947" algn="just">
                        <a:buSzPct val="100000"/>
                        <a:buAutoNum type="alphaUcPeriod" startAt="2"/>
                        <a:defRPr sz="1400" b="1"/>
                      </a:pPr>
                      <a:r>
                        <a:t>Beam Search:</a:t>
                      </a:r>
                      <a:r>
                        <a:rPr b="0"/>
                        <a:t> Use beam search to find the most probable text sequence given the model's output probabilities.</a:t>
                      </a:r>
                    </a:p>
                    <a:p>
                      <a:pPr algn="just">
                        <a:defRPr sz="1400" b="1"/>
                      </a:pPr>
                      <a:endParaRPr b="0"/>
                    </a:p>
                    <a:p>
                      <a:pPr marL="233947" lvl="1" indent="-233947" algn="just">
                        <a:buSzPct val="100000"/>
                        <a:buAutoNum type="alphaUcPeriod" startAt="3"/>
                        <a:defRPr sz="1400" b="1"/>
                      </a:pPr>
                      <a:r>
                        <a:t>Metrics:</a:t>
                      </a:r>
                      <a:r>
                        <a:rPr b="0"/>
                        <a:t> Evaluate the model using metrics like Word Error Rate (WER) or Character Error Rate (CER).</a:t>
                      </a:r>
                    </a:p>
                  </a:txBody>
                  <a:tcPr marL="101600" marR="101600" marT="101600" marB="101600" horzOverflow="overflow">
                    <a:solidFill>
                      <a:srgbClr val="E8ECF4"/>
                    </a:solidFill>
                  </a:tcPr>
                </a:tc>
                <a:extLst>
                  <a:ext uri="{0D108BD9-81ED-4DB2-BD59-A6C34878D82A}">
                    <a16:rowId xmlns:a16="http://schemas.microsoft.com/office/drawing/2014/main" val="10001"/>
                  </a:ext>
                </a:extLst>
              </a:tr>
            </a:tbl>
          </a:graphicData>
        </a:graphic>
      </p:graphicFrame>
      <p:sp>
        <p:nvSpPr>
          <p:cNvPr id="139" name="Text-to-summary"/>
          <p:cNvSpPr txBox="1"/>
          <p:nvPr/>
        </p:nvSpPr>
        <p:spPr>
          <a:xfrm>
            <a:off x="1504521" y="1382382"/>
            <a:ext cx="1949124" cy="3401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2000" b="1"/>
            </a:lvl1pPr>
          </a:lstStyle>
          <a:p>
            <a:r>
              <a:t>Speech-to-text</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ctrTitle"/>
          </p:nvPr>
        </p:nvSpPr>
        <p:spPr>
          <a:xfrm>
            <a:off x="1524000" y="91439"/>
            <a:ext cx="9144000" cy="82296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METHODOLOGY</a:t>
            </a:r>
          </a:p>
        </p:txBody>
      </p:sp>
      <p:graphicFrame>
        <p:nvGraphicFramePr>
          <p:cNvPr id="142" name="Table 1"/>
          <p:cNvGraphicFramePr/>
          <p:nvPr/>
        </p:nvGraphicFramePr>
        <p:xfrm>
          <a:off x="1523999" y="1757488"/>
          <a:ext cx="9143999" cy="4079240"/>
        </p:xfrm>
        <a:graphic>
          <a:graphicData uri="http://schemas.openxmlformats.org/drawingml/2006/table">
            <a:tbl>
              <a:tblPr bandRow="1">
                <a:tableStyleId>{4C3C2611-4C71-4FC5-86AE-919BDF0F9419}</a:tableStyleId>
              </a:tblPr>
              <a:tblGrid>
                <a:gridCol w="2160783">
                  <a:extLst>
                    <a:ext uri="{9D8B030D-6E8A-4147-A177-3AD203B41FA5}">
                      <a16:colId xmlns:a16="http://schemas.microsoft.com/office/drawing/2014/main" val="20000"/>
                    </a:ext>
                  </a:extLst>
                </a:gridCol>
                <a:gridCol w="2820823">
                  <a:extLst>
                    <a:ext uri="{9D8B030D-6E8A-4147-A177-3AD203B41FA5}">
                      <a16:colId xmlns:a16="http://schemas.microsoft.com/office/drawing/2014/main" val="20001"/>
                    </a:ext>
                  </a:extLst>
                </a:gridCol>
                <a:gridCol w="2646145">
                  <a:extLst>
                    <a:ext uri="{9D8B030D-6E8A-4147-A177-3AD203B41FA5}">
                      <a16:colId xmlns:a16="http://schemas.microsoft.com/office/drawing/2014/main" val="20002"/>
                    </a:ext>
                  </a:extLst>
                </a:gridCol>
                <a:gridCol w="1516248">
                  <a:extLst>
                    <a:ext uri="{9D8B030D-6E8A-4147-A177-3AD203B41FA5}">
                      <a16:colId xmlns:a16="http://schemas.microsoft.com/office/drawing/2014/main" val="20003"/>
                    </a:ext>
                  </a:extLst>
                </a:gridCol>
              </a:tblGrid>
              <a:tr h="375567">
                <a:tc>
                  <a:txBody>
                    <a:bodyPr/>
                    <a:lstStyle/>
                    <a:p>
                      <a:pPr algn="ctr">
                        <a:defRPr sz="1800"/>
                      </a:pPr>
                      <a:r>
                        <a:rPr sz="1700" b="1"/>
                        <a:t>Text Preprocessing</a:t>
                      </a:r>
                    </a:p>
                  </a:txBody>
                  <a:tcPr marL="101600" marR="101600" marT="101600" marB="101600" anchor="ctr" horzOverflow="overflow">
                    <a:solidFill>
                      <a:srgbClr val="CFD7E7"/>
                    </a:solidFill>
                  </a:tcPr>
                </a:tc>
                <a:tc>
                  <a:txBody>
                    <a:bodyPr/>
                    <a:lstStyle/>
                    <a:p>
                      <a:pPr algn="ctr">
                        <a:defRPr sz="1800"/>
                      </a:pPr>
                      <a:r>
                        <a:rPr sz="1700" b="1"/>
                        <a:t>Feature Extraction</a:t>
                      </a:r>
                    </a:p>
                  </a:txBody>
                  <a:tcPr marL="101600" marR="101600" marT="101600" marB="101600" anchor="ctr" horzOverflow="overflow">
                    <a:solidFill>
                      <a:srgbClr val="CFD7E7"/>
                    </a:solidFill>
                  </a:tcPr>
                </a:tc>
                <a:tc>
                  <a:txBody>
                    <a:bodyPr/>
                    <a:lstStyle/>
                    <a:p>
                      <a:pPr lvl="1" indent="228600" algn="ctr">
                        <a:lnSpc>
                          <a:spcPct val="70000"/>
                        </a:lnSpc>
                        <a:defRPr sz="1700" b="1"/>
                      </a:pPr>
                      <a:r>
                        <a:t>Summarization Model</a:t>
                      </a:r>
                    </a:p>
                  </a:txBody>
                  <a:tcPr marL="101600" marR="101600" marT="101600" marB="101600" anchor="ctr" horzOverflow="overflow">
                    <a:solidFill>
                      <a:srgbClr val="CFD7E7"/>
                    </a:solidFill>
                  </a:tcPr>
                </a:tc>
                <a:tc>
                  <a:txBody>
                    <a:bodyPr/>
                    <a:lstStyle/>
                    <a:p>
                      <a:pPr algn="ctr">
                        <a:defRPr sz="1800"/>
                      </a:pPr>
                      <a:r>
                        <a:rPr sz="1700" b="1"/>
                        <a:t>Evaluation</a:t>
                      </a:r>
                    </a:p>
                  </a:txBody>
                  <a:tcPr marL="101600" marR="101600" marT="101600" marB="101600" anchor="ctr" horzOverflow="overflow">
                    <a:solidFill>
                      <a:srgbClr val="CFD7E7"/>
                    </a:solidFill>
                  </a:tcPr>
                </a:tc>
                <a:extLst>
                  <a:ext uri="{0D108BD9-81ED-4DB2-BD59-A6C34878D82A}">
                    <a16:rowId xmlns:a16="http://schemas.microsoft.com/office/drawing/2014/main" val="10000"/>
                  </a:ext>
                </a:extLst>
              </a:tr>
              <a:tr h="2661567">
                <a:tc>
                  <a:txBody>
                    <a:bodyPr/>
                    <a:lstStyle/>
                    <a:p>
                      <a:pPr algn="just" defTabSz="457200">
                        <a:defRPr sz="1400" b="1"/>
                      </a:pPr>
                      <a:r>
                        <a:t>Tokenization</a:t>
                      </a:r>
                      <a:r>
                        <a:rPr b="0"/>
                        <a:t>: Breaking text into individual words or subwords.</a:t>
                      </a:r>
                    </a:p>
                    <a:p>
                      <a:pPr algn="just" defTabSz="457200">
                        <a:defRPr sz="1400"/>
                      </a:pPr>
                      <a:r>
                        <a:t>Stop word removal: Eliminating common words with little semantic value.</a:t>
                      </a:r>
                    </a:p>
                    <a:p>
                      <a:pPr algn="just" defTabSz="457200">
                        <a:defRPr sz="1400"/>
                      </a:pPr>
                      <a:endParaRPr/>
                    </a:p>
                    <a:p>
                      <a:pPr algn="just" defTabSz="457200">
                        <a:defRPr sz="1400" b="1"/>
                      </a:pPr>
                      <a:r>
                        <a:t>Stemming or lemmat-ization:</a:t>
                      </a:r>
                      <a:r>
                        <a:rPr b="0"/>
                        <a:t> Reducing words to their root form.</a:t>
                      </a:r>
                    </a:p>
                  </a:txBody>
                  <a:tcPr marL="101600" marR="101600" marT="101600" marB="101600" horzOverflow="overflow">
                    <a:solidFill>
                      <a:srgbClr val="E8ECF4"/>
                    </a:solidFill>
                  </a:tcPr>
                </a:tc>
                <a:tc>
                  <a:txBody>
                    <a:bodyPr/>
                    <a:lstStyle/>
                    <a:p>
                      <a:pPr algn="just" defTabSz="457200">
                        <a:defRPr sz="1400"/>
                      </a:pPr>
                      <a:r>
                        <a:t>Generate numerical represe-ntations of text using techniques like TF-IDF, word embeddings (Word2Vec, GloVe), or contextual embeddings (BERT).</a:t>
                      </a:r>
                    </a:p>
                    <a:p>
                      <a:pPr algn="just" defTabSz="457200">
                        <a:defRPr sz="1400"/>
                      </a:pPr>
                      <a:endParaRPr/>
                    </a:p>
                    <a:p>
                      <a:pPr algn="just" defTabSz="457200">
                        <a:defRPr sz="1400" b="1"/>
                      </a:pPr>
                      <a:r>
                        <a:t>Text Normalization</a:t>
                      </a:r>
                      <a:r>
                        <a:rPr b="0"/>
                        <a:t>: Clean and standardize the corresponding text transcripts (lowercase, punctuation handling, etc.).</a:t>
                      </a:r>
                    </a:p>
                  </a:txBody>
                  <a:tcPr marL="101600" marR="101600" marT="101600" marB="101600" horzOverflow="overflow">
                    <a:solidFill>
                      <a:srgbClr val="E8ECF4"/>
                    </a:solidFill>
                  </a:tcPr>
                </a:tc>
                <a:tc>
                  <a:txBody>
                    <a:bodyPr/>
                    <a:lstStyle/>
                    <a:p>
                      <a:pPr algn="just" defTabSz="457200">
                        <a:defRPr sz="1400" b="1"/>
                      </a:pPr>
                      <a:r>
                        <a:t>Extractive Summarization:</a:t>
                      </a:r>
                      <a:r>
                        <a:rPr b="0"/>
                        <a:t> </a:t>
                      </a:r>
                      <a:r>
                        <a:t>I</a:t>
                      </a:r>
                      <a:r>
                        <a:rPr b="0"/>
                        <a:t>dentify and extract the most important sentences from the text. Techniques include TextRank, Latent Semantic Analysis (LSA), or supervised learning models.</a:t>
                      </a:r>
                    </a:p>
                    <a:p>
                      <a:pPr algn="just" defTabSz="457200">
                        <a:defRPr sz="1400" b="1"/>
                      </a:pPr>
                      <a:r>
                        <a:t>Abstractive Summarization:</a:t>
                      </a:r>
                      <a:r>
                        <a:rPr b="0"/>
                        <a:t> Generate new text that captures the essential information of the original text.</a:t>
                      </a:r>
                    </a:p>
                    <a:p>
                      <a:pPr lvl="1" indent="0" algn="just" defTabSz="457200">
                        <a:defRPr sz="1400"/>
                      </a:pPr>
                      <a:r>
                        <a:t>Employ sequence-to-sequence models like recurrent neural networks (RNNs), long short-term memory (LSTM), or transformer-based models (e.g., BART, T5).</a:t>
                      </a:r>
                    </a:p>
                  </a:txBody>
                  <a:tcPr marL="101600" marR="101600" marT="101600" marB="101600" horzOverflow="overflow">
                    <a:solidFill>
                      <a:srgbClr val="E8ECF4"/>
                    </a:solidFill>
                  </a:tcPr>
                </a:tc>
                <a:tc>
                  <a:txBody>
                    <a:bodyPr/>
                    <a:lstStyle/>
                    <a:p>
                      <a:pPr algn="just" defTabSz="457200">
                        <a:defRPr sz="1800"/>
                      </a:pPr>
                      <a:r>
                        <a:rPr sz="1400"/>
                        <a:t>Assess the quality of the generated summaries using metrics</a:t>
                      </a:r>
                    </a:p>
                  </a:txBody>
                  <a:tcPr marL="101600" marR="101600" marT="101600" marB="101600" horzOverflow="overflow">
                    <a:solidFill>
                      <a:srgbClr val="E8ECF4"/>
                    </a:solidFill>
                  </a:tcPr>
                </a:tc>
                <a:extLst>
                  <a:ext uri="{0D108BD9-81ED-4DB2-BD59-A6C34878D82A}">
                    <a16:rowId xmlns:a16="http://schemas.microsoft.com/office/drawing/2014/main" val="10001"/>
                  </a:ext>
                </a:extLst>
              </a:tr>
            </a:tbl>
          </a:graphicData>
        </a:graphic>
      </p:graphicFrame>
      <p:sp>
        <p:nvSpPr>
          <p:cNvPr id="143" name="Text-to-summary"/>
          <p:cNvSpPr txBox="1"/>
          <p:nvPr/>
        </p:nvSpPr>
        <p:spPr>
          <a:xfrm>
            <a:off x="1514017" y="1246564"/>
            <a:ext cx="2434053" cy="3401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lvl1pPr>
              <a:defRPr sz="2000" b="1"/>
            </a:lvl1pPr>
          </a:lstStyle>
          <a:p>
            <a:r>
              <a:t>Text-to-summary</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ubtitle 2"/>
          <p:cNvSpPr txBox="1">
            <a:spLocks noGrp="1"/>
          </p:cNvSpPr>
          <p:nvPr>
            <p:ph type="subTitle" idx="1"/>
          </p:nvPr>
        </p:nvSpPr>
        <p:spPr>
          <a:xfrm>
            <a:off x="1280159" y="1435608"/>
            <a:ext cx="9387842" cy="4949317"/>
          </a:xfrm>
          <a:prstGeom prst="rect">
            <a:avLst/>
          </a:prstGeom>
        </p:spPr>
        <p:txBody>
          <a:bodyPr/>
          <a:lstStyle/>
          <a:p>
            <a:pPr algn="l"/>
            <a:r>
              <a:rPr lang="en-US" b="1" i="0" dirty="0">
                <a:solidFill>
                  <a:srgbClr val="000000"/>
                </a:solidFill>
                <a:effectLst/>
                <a:latin typeface="var(--strong-font-family)"/>
              </a:rPr>
              <a:t>What’s inside the Common Voice dataset?</a:t>
            </a:r>
          </a:p>
          <a:p>
            <a:pPr algn="just"/>
            <a:r>
              <a:rPr lang="en-US" sz="2200" b="0" i="0" dirty="0">
                <a:effectLst/>
                <a:latin typeface="Open Sans" panose="020B0606030504020204" pitchFamily="34" charset="0"/>
              </a:rPr>
              <a:t>Each entry in the dataset consists of a unique MP3 and corresponding text file. Many of the </a:t>
            </a:r>
            <a:r>
              <a:rPr lang="en-US" sz="2200" b="1" i="0" dirty="0">
                <a:effectLst/>
                <a:latin typeface="Open Sans" panose="020B0606030504020204" pitchFamily="34" charset="0"/>
              </a:rPr>
              <a:t>32,585</a:t>
            </a:r>
            <a:r>
              <a:rPr lang="en-US" sz="2200" b="0" i="0" dirty="0">
                <a:effectLst/>
                <a:latin typeface="Open Sans" panose="020B0606030504020204" pitchFamily="34" charset="0"/>
              </a:rPr>
              <a:t> recorded hours in the dataset also include demographic metadata like age, sex, and accent that can help train the accuracy of speech recognition engines.</a:t>
            </a:r>
          </a:p>
          <a:p>
            <a:pPr algn="just"/>
            <a:r>
              <a:rPr lang="en-US" sz="2200" b="0" i="0" dirty="0">
                <a:effectLst/>
                <a:latin typeface="Open Sans" panose="020B0606030504020204" pitchFamily="34" charset="0"/>
              </a:rPr>
              <a:t>The dataset currently consists of </a:t>
            </a:r>
            <a:r>
              <a:rPr lang="en-US" sz="2200" b="1" i="0" dirty="0">
                <a:effectLst/>
                <a:latin typeface="Open Sans" panose="020B0606030504020204" pitchFamily="34" charset="0"/>
              </a:rPr>
              <a:t>21,594</a:t>
            </a:r>
            <a:r>
              <a:rPr lang="en-US" sz="2200" b="0" i="0" dirty="0">
                <a:effectLst/>
                <a:latin typeface="Open Sans" panose="020B0606030504020204" pitchFamily="34" charset="0"/>
              </a:rPr>
              <a:t> validated hours in </a:t>
            </a:r>
            <a:r>
              <a:rPr lang="en-US" sz="2200" b="1" i="0" dirty="0">
                <a:effectLst/>
                <a:latin typeface="Open Sans" panose="020B0606030504020204" pitchFamily="34" charset="0"/>
              </a:rPr>
              <a:t>131</a:t>
            </a:r>
            <a:r>
              <a:rPr lang="en-US" sz="2200" b="0" i="0" dirty="0">
                <a:effectLst/>
                <a:latin typeface="Open Sans" panose="020B0606030504020204" pitchFamily="34" charset="0"/>
              </a:rPr>
              <a:t> languages and we are using </a:t>
            </a:r>
            <a:r>
              <a:rPr lang="en-US" sz="2200" dirty="0">
                <a:latin typeface="Open Sans" panose="020B0606030504020204" pitchFamily="34" charset="0"/>
              </a:rPr>
              <a:t>44000 audios from</a:t>
            </a:r>
            <a:r>
              <a:rPr lang="en-US" sz="2200" b="0" i="0" dirty="0">
                <a:effectLst/>
                <a:latin typeface="Open Sans" panose="020B0606030504020204" pitchFamily="34" charset="0"/>
              </a:rPr>
              <a:t> dataset.</a:t>
            </a:r>
          </a:p>
          <a:p>
            <a:pPr algn="just"/>
            <a:r>
              <a:rPr lang="en-US" sz="2200" b="0" i="0" dirty="0">
                <a:effectLst/>
                <a:latin typeface="Open Sans" panose="020B0606030504020204" pitchFamily="34" charset="0"/>
              </a:rPr>
              <a:t>Link-  </a:t>
            </a:r>
            <a:r>
              <a:rPr lang="en-US" sz="2200" b="0" i="0" dirty="0">
                <a:effectLst/>
                <a:latin typeface="Open Sans" panose="020B0606030504020204" pitchFamily="34" charset="0"/>
                <a:hlinkClick r:id="rId2"/>
              </a:rPr>
              <a:t>https://commonvoice.mozilla.org/en/datasets</a:t>
            </a:r>
            <a:endParaRPr lang="en-US" sz="2200" b="0" i="0" dirty="0">
              <a:effectLst/>
              <a:latin typeface="Open Sans" panose="020B0606030504020204" pitchFamily="34" charset="0"/>
            </a:endParaRPr>
          </a:p>
          <a:p>
            <a:pPr algn="just">
              <a:buSzPct val="100000"/>
              <a:defRPr sz="1800"/>
            </a:pPr>
            <a:endParaRPr dirty="0"/>
          </a:p>
        </p:txBody>
      </p:sp>
      <p:sp>
        <p:nvSpPr>
          <p:cNvPr id="146" name="Title 1"/>
          <p:cNvSpPr txBox="1">
            <a:spLocks noGrp="1"/>
          </p:cNvSpPr>
          <p:nvPr>
            <p:ph type="ctrTitle"/>
          </p:nvPr>
        </p:nvSpPr>
        <p:spPr>
          <a:xfrm>
            <a:off x="1280159" y="73151"/>
            <a:ext cx="9387842" cy="82296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DESCRIPTION OF DATASET TO BE USED </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Title 1"/>
          <p:cNvSpPr txBox="1">
            <a:spLocks noGrp="1"/>
          </p:cNvSpPr>
          <p:nvPr>
            <p:ph type="ctrTitle"/>
          </p:nvPr>
        </p:nvSpPr>
        <p:spPr>
          <a:xfrm>
            <a:off x="1524000" y="64008"/>
            <a:ext cx="9144000" cy="74066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PLAN OF PROJECT</a:t>
            </a:r>
          </a:p>
        </p:txBody>
      </p:sp>
      <p:sp>
        <p:nvSpPr>
          <p:cNvPr id="149" name="Subtitle 2"/>
          <p:cNvSpPr txBox="1">
            <a:spLocks noGrp="1"/>
          </p:cNvSpPr>
          <p:nvPr>
            <p:ph type="subTitle" idx="1"/>
          </p:nvPr>
        </p:nvSpPr>
        <p:spPr>
          <a:xfrm>
            <a:off x="953728" y="1411704"/>
            <a:ext cx="10107564" cy="4910439"/>
          </a:xfrm>
          <a:prstGeom prst="rect">
            <a:avLst/>
          </a:prstGeom>
        </p:spPr>
        <p:txBody>
          <a:bodyPr/>
          <a:lstStyle/>
          <a:p>
            <a:pPr algn="l">
              <a:defRPr b="1"/>
            </a:pPr>
            <a:r>
              <a:t>Module 1: Audio Data Preprocessing </a:t>
            </a:r>
          </a:p>
          <a:p>
            <a:pPr marL="342900" indent="-342900" algn="l">
              <a:buSzPct val="100000"/>
              <a:buFont typeface="Arial"/>
              <a:buChar char="•"/>
              <a:defRPr sz="2200"/>
            </a:pPr>
            <a:r>
              <a:t>Collect and preprocess the dataset. </a:t>
            </a:r>
          </a:p>
          <a:p>
            <a:pPr marL="342900" indent="-342900" algn="l">
              <a:buSzPct val="100000"/>
              <a:buFont typeface="Arial"/>
              <a:buChar char="•"/>
              <a:defRPr sz="2200"/>
            </a:pPr>
            <a:r>
              <a:t>Classification of speakers using speech diarization</a:t>
            </a:r>
            <a:r>
              <a:rPr sz="2800"/>
              <a:t>.</a:t>
            </a:r>
          </a:p>
          <a:p>
            <a:pPr marL="342900" indent="-342900" algn="l">
              <a:buSzPct val="100000"/>
              <a:buFont typeface="Arial"/>
              <a:buChar char="•"/>
              <a:defRPr sz="2200"/>
            </a:pPr>
            <a:r>
              <a:t>Segmentation of the data.</a:t>
            </a:r>
            <a:endParaRPr sz="2800"/>
          </a:p>
          <a:p>
            <a:pPr algn="l">
              <a:defRPr sz="2800"/>
            </a:pPr>
            <a:endParaRPr sz="2800"/>
          </a:p>
          <a:p>
            <a:pPr algn="l">
              <a:defRPr b="1"/>
            </a:pPr>
            <a:r>
              <a:t>Module 2: Speech to Text (STT)</a:t>
            </a:r>
            <a:r>
              <a:rPr b="0"/>
              <a:t> </a:t>
            </a:r>
          </a:p>
          <a:p>
            <a:pPr marL="342900" indent="-342900" algn="l">
              <a:buSzPct val="100000"/>
              <a:buFont typeface="Arial"/>
              <a:buChar char="•"/>
              <a:defRPr sz="2200"/>
            </a:pPr>
            <a:r>
              <a:t>Implement STT model for the dataset.</a:t>
            </a:r>
          </a:p>
          <a:p>
            <a:pPr marL="800100" lvl="1" indent="-342900" algn="l">
              <a:spcBef>
                <a:spcPts val="500"/>
              </a:spcBef>
              <a:buSzPct val="100000"/>
              <a:buFont typeface="Arial"/>
              <a:buChar char="•"/>
              <a:defRPr sz="2200"/>
            </a:pPr>
            <a:r>
              <a:t>Model may use RNN/transformer.</a:t>
            </a:r>
            <a:endParaRPr sz="2000"/>
          </a:p>
          <a:p>
            <a:pPr marL="342900" indent="-342900" algn="l">
              <a:buSzPct val="100000"/>
              <a:buFont typeface="Arial"/>
              <a:buChar char="•"/>
              <a:defRPr sz="2200"/>
            </a:pPr>
            <a:r>
              <a:t>Test the accuracy using WER(word error rate), CER(character error rate).</a:t>
            </a:r>
          </a:p>
          <a:p>
            <a:pPr marL="342900" indent="-342900" algn="l">
              <a:buSzPct val="100000"/>
              <a:buFont typeface="Arial"/>
              <a:buChar char="•"/>
              <a:defRPr sz="2200"/>
            </a:pPr>
            <a:r>
              <a:t>Add post processing components such as annotations.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itle 1"/>
          <p:cNvSpPr txBox="1">
            <a:spLocks noGrp="1"/>
          </p:cNvSpPr>
          <p:nvPr>
            <p:ph type="ctrTitle"/>
          </p:nvPr>
        </p:nvSpPr>
        <p:spPr>
          <a:xfrm>
            <a:off x="1524000" y="64008"/>
            <a:ext cx="9144000" cy="74066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PLAN OF PROJECT</a:t>
            </a:r>
          </a:p>
        </p:txBody>
      </p:sp>
      <p:sp>
        <p:nvSpPr>
          <p:cNvPr id="152" name="Subtitle 2"/>
          <p:cNvSpPr txBox="1">
            <a:spLocks noGrp="1"/>
          </p:cNvSpPr>
          <p:nvPr>
            <p:ph type="subTitle" idx="1"/>
          </p:nvPr>
        </p:nvSpPr>
        <p:spPr>
          <a:xfrm>
            <a:off x="855405" y="1475872"/>
            <a:ext cx="10677835" cy="4909053"/>
          </a:xfrm>
          <a:prstGeom prst="rect">
            <a:avLst/>
          </a:prstGeom>
        </p:spPr>
        <p:txBody>
          <a:bodyPr/>
          <a:lstStyle/>
          <a:p>
            <a:pPr algn="l">
              <a:lnSpc>
                <a:spcPct val="40000"/>
              </a:lnSpc>
              <a:spcBef>
                <a:spcPts val="0"/>
              </a:spcBef>
              <a:defRPr sz="2200" b="1"/>
            </a:pPr>
            <a:r>
              <a:rPr dirty="0"/>
              <a:t>Module 3: Text Preparation for Summarization</a:t>
            </a:r>
          </a:p>
          <a:p>
            <a:pPr algn="l">
              <a:lnSpc>
                <a:spcPct val="40000"/>
              </a:lnSpc>
              <a:spcBef>
                <a:spcPts val="0"/>
              </a:spcBef>
              <a:defRPr sz="2200" b="1"/>
            </a:pPr>
            <a:endParaRPr dirty="0"/>
          </a:p>
          <a:p>
            <a:pPr marL="601578" lvl="1" indent="-220578" algn="l">
              <a:lnSpc>
                <a:spcPct val="100000"/>
              </a:lnSpc>
              <a:spcBef>
                <a:spcPts val="0"/>
              </a:spcBef>
              <a:buSzPct val="100000"/>
              <a:buChar char="•"/>
              <a:defRPr sz="2200"/>
            </a:pPr>
            <a:r>
              <a:rPr dirty="0"/>
              <a:t>Prepare and tokenize the text data.</a:t>
            </a:r>
          </a:p>
          <a:p>
            <a:pPr marL="601578" lvl="1" indent="-220578" algn="l">
              <a:lnSpc>
                <a:spcPct val="100000"/>
              </a:lnSpc>
              <a:spcBef>
                <a:spcPts val="0"/>
              </a:spcBef>
              <a:buSzPct val="100000"/>
              <a:buChar char="•"/>
              <a:defRPr sz="2200"/>
            </a:pPr>
            <a:r>
              <a:rPr dirty="0"/>
              <a:t>Remove </a:t>
            </a:r>
            <a:r>
              <a:rPr dirty="0" err="1"/>
              <a:t>stopwords</a:t>
            </a:r>
            <a:r>
              <a:rPr dirty="0"/>
              <a:t>.</a:t>
            </a:r>
          </a:p>
          <a:p>
            <a:pPr marL="601578" lvl="1" indent="-220578" algn="l">
              <a:lnSpc>
                <a:spcPct val="100000"/>
              </a:lnSpc>
              <a:spcBef>
                <a:spcPts val="0"/>
              </a:spcBef>
              <a:buSzPct val="100000"/>
              <a:buChar char="•"/>
              <a:defRPr sz="2200"/>
            </a:pPr>
            <a:r>
              <a:rPr dirty="0"/>
              <a:t>Perform necessary data cleaning and formatting.</a:t>
            </a:r>
            <a:br>
              <a:rPr lang="en-IN" dirty="0"/>
            </a:br>
            <a:endParaRPr dirty="0"/>
          </a:p>
          <a:p>
            <a:pPr algn="l">
              <a:lnSpc>
                <a:spcPct val="40000"/>
              </a:lnSpc>
              <a:spcBef>
                <a:spcPts val="0"/>
              </a:spcBef>
              <a:defRPr sz="2200"/>
            </a:pPr>
            <a:endParaRPr dirty="0"/>
          </a:p>
          <a:p>
            <a:pPr algn="l">
              <a:lnSpc>
                <a:spcPct val="40000"/>
              </a:lnSpc>
              <a:spcBef>
                <a:spcPts val="0"/>
              </a:spcBef>
              <a:defRPr sz="2200" b="1"/>
            </a:pPr>
            <a:endParaRPr dirty="0"/>
          </a:p>
          <a:p>
            <a:pPr algn="l">
              <a:lnSpc>
                <a:spcPct val="40000"/>
              </a:lnSpc>
              <a:spcBef>
                <a:spcPts val="0"/>
              </a:spcBef>
              <a:defRPr sz="2200" b="1"/>
            </a:pPr>
            <a:r>
              <a:rPr dirty="0"/>
              <a:t>Module 4: Text Summarization</a:t>
            </a:r>
          </a:p>
          <a:p>
            <a:pPr algn="l">
              <a:lnSpc>
                <a:spcPct val="40000"/>
              </a:lnSpc>
              <a:spcBef>
                <a:spcPts val="0"/>
              </a:spcBef>
              <a:defRPr sz="2200"/>
            </a:pPr>
            <a:endParaRPr dirty="0"/>
          </a:p>
          <a:p>
            <a:pPr marL="601578" lvl="1" indent="-220578" algn="l">
              <a:lnSpc>
                <a:spcPct val="40000"/>
              </a:lnSpc>
              <a:spcBef>
                <a:spcPts val="0"/>
              </a:spcBef>
              <a:buSzPct val="100000"/>
              <a:buChar char="•"/>
              <a:defRPr sz="2200"/>
            </a:pPr>
            <a:r>
              <a:rPr dirty="0"/>
              <a:t>Compile the cleaned data using RNN/transformer layers.</a:t>
            </a:r>
          </a:p>
          <a:p>
            <a:pPr marL="601578" lvl="1" indent="-220578" algn="l">
              <a:lnSpc>
                <a:spcPct val="40000"/>
              </a:lnSpc>
              <a:spcBef>
                <a:spcPts val="0"/>
              </a:spcBef>
              <a:buSzPct val="100000"/>
              <a:buChar char="•"/>
              <a:defRPr sz="2200"/>
            </a:pPr>
            <a:endParaRPr dirty="0"/>
          </a:p>
          <a:p>
            <a:pPr marL="601578" lvl="1" indent="-220578" algn="l">
              <a:lnSpc>
                <a:spcPct val="40000"/>
              </a:lnSpc>
              <a:spcBef>
                <a:spcPts val="0"/>
              </a:spcBef>
              <a:buSzPct val="100000"/>
              <a:buChar char="•"/>
              <a:defRPr sz="2200"/>
            </a:pPr>
            <a:r>
              <a:rPr dirty="0"/>
              <a:t>Test and validate the summarization results.</a:t>
            </a:r>
            <a:endParaRPr lang="en-IN" dirty="0"/>
          </a:p>
          <a:p>
            <a:pPr marL="381000" lvl="1" indent="0" algn="l">
              <a:lnSpc>
                <a:spcPct val="40000"/>
              </a:lnSpc>
              <a:spcBef>
                <a:spcPts val="0"/>
              </a:spcBef>
              <a:buSzPct val="100000"/>
              <a:defRPr sz="2200"/>
            </a:pPr>
            <a:br>
              <a:rPr lang="en-IN" dirty="0"/>
            </a:br>
            <a:endParaRPr dirty="0"/>
          </a:p>
          <a:p>
            <a:pPr algn="l">
              <a:defRPr b="1"/>
            </a:pPr>
            <a:r>
              <a:rPr dirty="0"/>
              <a:t>Module 5: Hardware Implementation</a:t>
            </a:r>
          </a:p>
          <a:p>
            <a:pPr marL="621631" lvl="1" indent="-240631" algn="l">
              <a:buSzPct val="100000"/>
              <a:buChar char="•"/>
            </a:pPr>
            <a:r>
              <a:rPr dirty="0"/>
              <a:t>A device consisting of microphone and memory card for recording</a:t>
            </a:r>
            <a:r>
              <a:rPr sz="2800" dirty="0"/>
              <a:t>.</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Title 1"/>
          <p:cNvSpPr txBox="1">
            <a:spLocks noGrp="1"/>
          </p:cNvSpPr>
          <p:nvPr>
            <p:ph type="ctrTitle"/>
          </p:nvPr>
        </p:nvSpPr>
        <p:spPr>
          <a:xfrm>
            <a:off x="1124711" y="64007"/>
            <a:ext cx="9543289" cy="98755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WORK CARRIED OUT TILL DATE</a:t>
            </a:r>
          </a:p>
        </p:txBody>
      </p:sp>
      <p:sp>
        <p:nvSpPr>
          <p:cNvPr id="155" name="Performed Diarization on Audio for dentifying and distinguishing between multiple speakers in an audio file."/>
          <p:cNvSpPr txBox="1"/>
          <p:nvPr/>
        </p:nvSpPr>
        <p:spPr>
          <a:xfrm>
            <a:off x="1145440" y="5114045"/>
            <a:ext cx="9501832" cy="6449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2000"/>
            </a:lvl1pPr>
          </a:lstStyle>
          <a:p>
            <a:r>
              <a:t>Performed Diarization on Audio for dentifying and distinguishing between multiple speakers in an audio file.</a:t>
            </a:r>
          </a:p>
        </p:txBody>
      </p:sp>
      <p:pic>
        <p:nvPicPr>
          <p:cNvPr id="156" name="pasted-movie.png" descr="pasted-movie.png"/>
          <p:cNvPicPr>
            <a:picLocks noChangeAspect="1"/>
          </p:cNvPicPr>
          <p:nvPr/>
        </p:nvPicPr>
        <p:blipFill>
          <a:blip r:embed="rId2"/>
          <a:srcRect r="32943"/>
          <a:stretch>
            <a:fillRect/>
          </a:stretch>
        </p:blipFill>
        <p:spPr>
          <a:xfrm>
            <a:off x="1147234" y="2018136"/>
            <a:ext cx="9543225" cy="2053445"/>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Title 1"/>
          <p:cNvSpPr txBox="1">
            <a:spLocks noGrp="1"/>
          </p:cNvSpPr>
          <p:nvPr>
            <p:ph type="ctrTitle"/>
          </p:nvPr>
        </p:nvSpPr>
        <p:spPr>
          <a:xfrm>
            <a:off x="1124711" y="64007"/>
            <a:ext cx="9543289" cy="987554"/>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rPr lang="en-IN" dirty="0"/>
              <a:t>RESULT AND DISCUSSION</a:t>
            </a:r>
            <a:endParaRPr dirty="0"/>
          </a:p>
        </p:txBody>
      </p:sp>
      <p:pic>
        <p:nvPicPr>
          <p:cNvPr id="159" name="pasted-movie.png" descr="pasted-movie.png"/>
          <p:cNvPicPr>
            <a:picLocks noChangeAspect="1"/>
          </p:cNvPicPr>
          <p:nvPr/>
        </p:nvPicPr>
        <p:blipFill>
          <a:blip r:embed="rId2"/>
          <a:stretch>
            <a:fillRect/>
          </a:stretch>
        </p:blipFill>
        <p:spPr>
          <a:xfrm>
            <a:off x="5778383" y="1244802"/>
            <a:ext cx="5896028" cy="4227534"/>
          </a:xfrm>
          <a:prstGeom prst="rect">
            <a:avLst/>
          </a:prstGeom>
          <a:ln w="12700">
            <a:miter lim="400000"/>
          </a:ln>
        </p:spPr>
      </p:pic>
      <p:pic>
        <p:nvPicPr>
          <p:cNvPr id="160" name="pasted-movie.png" descr="pasted-movie.png"/>
          <p:cNvPicPr>
            <a:picLocks noChangeAspect="1"/>
          </p:cNvPicPr>
          <p:nvPr/>
        </p:nvPicPr>
        <p:blipFill>
          <a:blip r:embed="rId3"/>
          <a:stretch>
            <a:fillRect/>
          </a:stretch>
        </p:blipFill>
        <p:spPr>
          <a:xfrm>
            <a:off x="118301" y="1176191"/>
            <a:ext cx="5457716" cy="4227534"/>
          </a:xfrm>
          <a:prstGeom prst="rect">
            <a:avLst/>
          </a:prstGeom>
          <a:ln w="12700">
            <a:miter lim="400000"/>
          </a:ln>
        </p:spPr>
      </p:pic>
      <p:sp>
        <p:nvSpPr>
          <p:cNvPr id="161" name="Gathered dataset with audio’s and performed  Normalization and Noise Cancellation"/>
          <p:cNvSpPr txBox="1"/>
          <p:nvPr/>
        </p:nvSpPr>
        <p:spPr>
          <a:xfrm>
            <a:off x="1743646" y="5759727"/>
            <a:ext cx="8024550" cy="3330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t>Gathered dataset with audio’s and performed  Normalization and Noise Cancellation  </a:t>
            </a:r>
          </a:p>
        </p:txBody>
      </p:sp>
      <p:sp>
        <p:nvSpPr>
          <p:cNvPr id="162" name="Performed conversion of audio to numerical segments."/>
          <p:cNvSpPr txBox="1"/>
          <p:nvPr/>
        </p:nvSpPr>
        <p:spPr>
          <a:xfrm>
            <a:off x="1753141" y="6124110"/>
            <a:ext cx="5189710" cy="3330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t>Performed conversion of audio to numerical segments.</a:t>
            </a:r>
          </a:p>
        </p:txBody>
      </p:sp>
      <p:sp>
        <p:nvSpPr>
          <p:cNvPr id="163" name="New vs Old Sample File"/>
          <p:cNvSpPr txBox="1"/>
          <p:nvPr/>
        </p:nvSpPr>
        <p:spPr>
          <a:xfrm>
            <a:off x="7896618" y="1002568"/>
            <a:ext cx="2257200" cy="3330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t>New vs Old Sample File</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ubtitle 2"/>
          <p:cNvSpPr txBox="1">
            <a:spLocks noGrp="1"/>
          </p:cNvSpPr>
          <p:nvPr>
            <p:ph type="subTitle" idx="1"/>
          </p:nvPr>
        </p:nvSpPr>
        <p:spPr>
          <a:xfrm>
            <a:off x="1524000" y="914399"/>
            <a:ext cx="9144000" cy="5605274"/>
          </a:xfrm>
          <a:prstGeom prst="rect">
            <a:avLst/>
          </a:prstGeom>
        </p:spPr>
        <p:txBody>
          <a:bodyPr/>
          <a:lstStyle/>
          <a:p>
            <a:pPr algn="just">
              <a:buSzPct val="100000"/>
              <a:buChar char="•"/>
              <a:defRPr sz="1800"/>
            </a:pPr>
            <a:endParaRPr dirty="0"/>
          </a:p>
          <a:p>
            <a:pPr marL="457200" indent="-457200" algn="just">
              <a:buSzPct val="100000"/>
              <a:buAutoNum type="arabicPeriod"/>
              <a:defRPr b="1">
                <a:latin typeface="Times New Roman"/>
                <a:ea typeface="Times New Roman"/>
                <a:cs typeface="Times New Roman"/>
                <a:sym typeface="Times New Roman"/>
              </a:defRPr>
            </a:pPr>
            <a:r>
              <a:rPr dirty="0"/>
              <a:t>PROBLEM STATEMENT</a:t>
            </a:r>
          </a:p>
          <a:p>
            <a:pPr marL="457200" indent="-457200" algn="just">
              <a:buSzPct val="100000"/>
              <a:buAutoNum type="arabicPeriod"/>
              <a:defRPr b="1">
                <a:latin typeface="Times New Roman"/>
                <a:ea typeface="Times New Roman"/>
                <a:cs typeface="Times New Roman"/>
                <a:sym typeface="Times New Roman"/>
              </a:defRPr>
            </a:pPr>
            <a:r>
              <a:rPr dirty="0"/>
              <a:t>ABSTRACT</a:t>
            </a:r>
          </a:p>
          <a:p>
            <a:pPr marL="457200" indent="-457200" algn="just">
              <a:buSzPct val="100000"/>
              <a:buAutoNum type="arabicPeriod"/>
              <a:defRPr b="1">
                <a:latin typeface="Times New Roman"/>
                <a:ea typeface="Times New Roman"/>
                <a:cs typeface="Times New Roman"/>
                <a:sym typeface="Times New Roman"/>
              </a:defRPr>
            </a:pPr>
            <a:r>
              <a:rPr dirty="0"/>
              <a:t>OBJECTIVES</a:t>
            </a:r>
          </a:p>
          <a:p>
            <a:pPr marL="457200" indent="-457200" algn="just">
              <a:buSzPct val="100000"/>
              <a:buAutoNum type="arabicPeriod"/>
              <a:defRPr b="1">
                <a:latin typeface="Times New Roman"/>
                <a:ea typeface="Times New Roman"/>
                <a:cs typeface="Times New Roman"/>
                <a:sym typeface="Times New Roman"/>
              </a:defRPr>
            </a:pPr>
            <a:r>
              <a:rPr dirty="0"/>
              <a:t>LITERATURE REVIEW AND PATENT SEARCH</a:t>
            </a:r>
          </a:p>
          <a:p>
            <a:pPr marL="457200" indent="-457200" algn="just">
              <a:buSzPct val="100000"/>
              <a:buAutoNum type="arabicPeriod"/>
              <a:defRPr b="1">
                <a:latin typeface="Times New Roman"/>
                <a:ea typeface="Times New Roman"/>
                <a:cs typeface="Times New Roman"/>
                <a:sym typeface="Times New Roman"/>
              </a:defRPr>
            </a:pPr>
            <a:r>
              <a:rPr dirty="0"/>
              <a:t>METHODOLOGY</a:t>
            </a:r>
          </a:p>
          <a:p>
            <a:pPr marL="457200" indent="-457200" algn="just">
              <a:buSzPct val="100000"/>
              <a:buAutoNum type="arabicPeriod"/>
              <a:defRPr b="1">
                <a:latin typeface="Times New Roman"/>
                <a:ea typeface="Times New Roman"/>
                <a:cs typeface="Times New Roman"/>
                <a:sym typeface="Times New Roman"/>
              </a:defRPr>
            </a:pPr>
            <a:r>
              <a:rPr dirty="0"/>
              <a:t>DATASET TO BE USED</a:t>
            </a:r>
          </a:p>
          <a:p>
            <a:pPr marL="457200" indent="-457200" algn="just">
              <a:buSzPct val="100000"/>
              <a:buAutoNum type="arabicPeriod"/>
              <a:defRPr b="1">
                <a:latin typeface="Times New Roman"/>
                <a:ea typeface="Times New Roman"/>
                <a:cs typeface="Times New Roman"/>
                <a:sym typeface="Times New Roman"/>
              </a:defRPr>
            </a:pPr>
            <a:r>
              <a:rPr dirty="0"/>
              <a:t>PLAN OF PROJECT</a:t>
            </a:r>
          </a:p>
          <a:p>
            <a:pPr marL="457200" indent="-457200" algn="just">
              <a:buSzPct val="100000"/>
              <a:buAutoNum type="arabicPeriod"/>
              <a:defRPr b="1">
                <a:latin typeface="Times New Roman"/>
                <a:ea typeface="Times New Roman"/>
                <a:cs typeface="Times New Roman"/>
                <a:sym typeface="Times New Roman"/>
              </a:defRPr>
            </a:pPr>
            <a:r>
              <a:rPr dirty="0"/>
              <a:t>WORK CARRIED OUT TILL DATE</a:t>
            </a:r>
          </a:p>
          <a:p>
            <a:pPr marL="457200" indent="-457200" algn="just">
              <a:buSzPct val="100000"/>
              <a:buAutoNum type="arabicPeriod"/>
              <a:defRPr b="1">
                <a:latin typeface="Times New Roman"/>
                <a:ea typeface="Times New Roman"/>
                <a:cs typeface="Times New Roman"/>
                <a:sym typeface="Times New Roman"/>
              </a:defRPr>
            </a:pPr>
            <a:r>
              <a:rPr dirty="0"/>
              <a:t>SOCIAL UTILITY</a:t>
            </a:r>
          </a:p>
          <a:p>
            <a:pPr marL="457200" indent="-457200" algn="just">
              <a:buSzPct val="100000"/>
              <a:buAutoNum type="arabicPeriod"/>
              <a:defRPr b="1">
                <a:latin typeface="Times New Roman"/>
                <a:ea typeface="Times New Roman"/>
                <a:cs typeface="Times New Roman"/>
                <a:sym typeface="Times New Roman"/>
              </a:defRPr>
            </a:pPr>
            <a:r>
              <a:rPr dirty="0"/>
              <a:t>CONCLUSION</a:t>
            </a:r>
          </a:p>
          <a:p>
            <a:pPr marL="457200" indent="-457200" algn="just">
              <a:buSzPct val="100000"/>
              <a:buAutoNum type="arabicPeriod"/>
              <a:defRPr b="1">
                <a:latin typeface="Times New Roman"/>
                <a:ea typeface="Times New Roman"/>
                <a:cs typeface="Times New Roman"/>
                <a:sym typeface="Times New Roman"/>
              </a:defRPr>
            </a:pPr>
            <a:r>
              <a:rPr dirty="0"/>
              <a:t>REFRENCES                                    </a:t>
            </a:r>
          </a:p>
        </p:txBody>
      </p:sp>
      <p:sp>
        <p:nvSpPr>
          <p:cNvPr id="109" name="Title 1"/>
          <p:cNvSpPr txBox="1">
            <a:spLocks noGrp="1"/>
          </p:cNvSpPr>
          <p:nvPr>
            <p:ph type="ctrTitle"/>
          </p:nvPr>
        </p:nvSpPr>
        <p:spPr>
          <a:xfrm>
            <a:off x="1524000" y="0"/>
            <a:ext cx="9144000" cy="914400"/>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CONTENTS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ubtitle 2"/>
          <p:cNvSpPr txBox="1">
            <a:spLocks noGrp="1"/>
          </p:cNvSpPr>
          <p:nvPr>
            <p:ph type="subTitle" idx="1"/>
          </p:nvPr>
        </p:nvSpPr>
        <p:spPr>
          <a:xfrm>
            <a:off x="1252728" y="2148840"/>
            <a:ext cx="9415272" cy="4236085"/>
          </a:xfrm>
          <a:prstGeom prst="rect">
            <a:avLst/>
          </a:prstGeom>
        </p:spPr>
        <p:txBody>
          <a:bodyPr/>
          <a:lstStyle/>
          <a:p>
            <a:pPr marL="342900" indent="-342900" algn="just">
              <a:buSzPct val="100000"/>
              <a:buFont typeface="Arial"/>
              <a:buChar char="•"/>
              <a:defRPr b="1"/>
            </a:pPr>
            <a:r>
              <a:rPr dirty="0"/>
              <a:t>Productivity</a:t>
            </a:r>
            <a:r>
              <a:rPr lang="en-IN" dirty="0"/>
              <a:t> Enhancement</a:t>
            </a:r>
            <a:endParaRPr dirty="0"/>
          </a:p>
          <a:p>
            <a:pPr marL="800100" lvl="1" indent="-342900" algn="just">
              <a:spcBef>
                <a:spcPts val="500"/>
              </a:spcBef>
              <a:buSzPct val="100000"/>
              <a:buFont typeface="Arial"/>
              <a:buChar char="•"/>
              <a:defRPr sz="1800"/>
            </a:pPr>
            <a:r>
              <a:rPr dirty="0"/>
              <a:t>For professionals, the system could summarize important points from meetings or conversations, helping users keep track of key decisions, action items, and follow-ups.</a:t>
            </a:r>
            <a:endParaRPr sz="2000" dirty="0"/>
          </a:p>
          <a:p>
            <a:pPr marL="342900" indent="-342900" algn="just">
              <a:buSzPct val="100000"/>
              <a:buFont typeface="Arial"/>
              <a:buChar char="•"/>
              <a:defRPr b="1"/>
            </a:pPr>
            <a:r>
              <a:rPr dirty="0"/>
              <a:t>Personal Journal</a:t>
            </a:r>
          </a:p>
          <a:p>
            <a:pPr marL="800100" lvl="1" indent="-342900" algn="just">
              <a:spcBef>
                <a:spcPts val="500"/>
              </a:spcBef>
              <a:buSzPct val="100000"/>
              <a:buFont typeface="Arial"/>
              <a:buChar char="•"/>
              <a:defRPr sz="1800"/>
            </a:pPr>
            <a:r>
              <a:rPr dirty="0"/>
              <a:t>Individuals could use the system as an audio journal, allowing them to reflect on their day’s events. At the end of the day, they receive a concise summary of key conversations, thoughts, or important points captured.</a:t>
            </a:r>
            <a:endParaRPr sz="2000" dirty="0"/>
          </a:p>
          <a:p>
            <a:pPr marL="342900" indent="-342900" algn="just">
              <a:buSzPct val="100000"/>
              <a:buFont typeface="Arial"/>
              <a:buChar char="•"/>
              <a:defRPr b="1"/>
            </a:pPr>
            <a:r>
              <a:rPr dirty="0"/>
              <a:t>Documentation</a:t>
            </a:r>
            <a:r>
              <a:rPr lang="en-IN" dirty="0"/>
              <a:t>/MOM</a:t>
            </a:r>
            <a:endParaRPr dirty="0"/>
          </a:p>
          <a:p>
            <a:pPr marL="800100" lvl="1" indent="-342900" algn="just">
              <a:spcBef>
                <a:spcPts val="500"/>
              </a:spcBef>
              <a:buSzPct val="100000"/>
              <a:buFont typeface="Arial"/>
              <a:buChar char="•"/>
              <a:defRPr sz="1800"/>
            </a:pPr>
            <a:r>
              <a:rPr dirty="0"/>
              <a:t>The system could aid in</a:t>
            </a:r>
            <a:r>
              <a:rPr lang="en-IN" dirty="0"/>
              <a:t> </a:t>
            </a:r>
            <a:r>
              <a:rPr dirty="0"/>
              <a:t>settings where a day’s worth of audio recordings, such as in interviews, need to be summarized and stored as documentation for future reference.</a:t>
            </a:r>
            <a:endParaRPr sz="2000" dirty="0"/>
          </a:p>
        </p:txBody>
      </p:sp>
      <p:sp>
        <p:nvSpPr>
          <p:cNvPr id="169" name="Title 1"/>
          <p:cNvSpPr txBox="1">
            <a:spLocks noGrp="1"/>
          </p:cNvSpPr>
          <p:nvPr>
            <p:ph type="ctrTitle"/>
          </p:nvPr>
        </p:nvSpPr>
        <p:spPr>
          <a:xfrm>
            <a:off x="1252728" y="64008"/>
            <a:ext cx="9415272" cy="85039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SOCIAL UTILITY</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ubtitle 2"/>
          <p:cNvSpPr txBox="1">
            <a:spLocks noGrp="1"/>
          </p:cNvSpPr>
          <p:nvPr>
            <p:ph type="subTitle" idx="1"/>
          </p:nvPr>
        </p:nvSpPr>
        <p:spPr>
          <a:xfrm>
            <a:off x="1298448" y="1465007"/>
            <a:ext cx="9552432" cy="3598606"/>
          </a:xfrm>
          <a:prstGeom prst="rect">
            <a:avLst/>
          </a:prstGeom>
        </p:spPr>
        <p:txBody>
          <a:bodyPr/>
          <a:lstStyle/>
          <a:p>
            <a:pPr algn="just">
              <a:buSzPct val="100000"/>
              <a:buChar char="•"/>
              <a:defRPr sz="1800"/>
            </a:pPr>
            <a:endParaRPr/>
          </a:p>
          <a:p>
            <a:pPr algn="just">
              <a:defRPr sz="2200"/>
            </a:pPr>
            <a:r>
              <a:t>The proposed solution, Speak2Summarize, addresses the common challenge of memory recall and task management using advanced Machine Learning and Natural Language Processing techniques. The structured approach of the project ensures seamless integration of audio processing, speech-to-text conversion, and text summarization to provide users with efficient and concise summaries of their daily interactions.</a:t>
            </a:r>
          </a:p>
        </p:txBody>
      </p:sp>
      <p:sp>
        <p:nvSpPr>
          <p:cNvPr id="172" name="Title 1"/>
          <p:cNvSpPr txBox="1">
            <a:spLocks noGrp="1"/>
          </p:cNvSpPr>
          <p:nvPr>
            <p:ph type="ctrTitle"/>
          </p:nvPr>
        </p:nvSpPr>
        <p:spPr>
          <a:xfrm>
            <a:off x="1298448" y="82296"/>
            <a:ext cx="9552432" cy="896112"/>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CONCLUSION</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ubtitle 2"/>
          <p:cNvSpPr txBox="1">
            <a:spLocks noGrp="1"/>
          </p:cNvSpPr>
          <p:nvPr>
            <p:ph type="subTitle" idx="1"/>
          </p:nvPr>
        </p:nvSpPr>
        <p:spPr>
          <a:xfrm>
            <a:off x="1524000" y="1341118"/>
            <a:ext cx="9144000" cy="5257167"/>
          </a:xfrm>
          <a:prstGeom prst="rect">
            <a:avLst/>
          </a:prstGeom>
        </p:spPr>
        <p:txBody>
          <a:bodyPr/>
          <a:lstStyle/>
          <a:p>
            <a:pPr algn="just" defTabSz="457200">
              <a:lnSpc>
                <a:spcPct val="80000"/>
              </a:lnSpc>
              <a:spcBef>
                <a:spcPts val="1200"/>
              </a:spcBef>
              <a:defRPr sz="1700">
                <a:latin typeface="Times Roman"/>
                <a:ea typeface="Times Roman"/>
                <a:cs typeface="Times Roman"/>
                <a:sym typeface="Times Roman"/>
              </a:defRPr>
            </a:pPr>
            <a:r>
              <a:t>[1] Nitesh Bharti, Shahab Nadeem Hashmi, V. M. Manikandan, “An Approach for Audio/Text Summary Generation from Webinars/Online Meetings” in 2021 13th International Conference on Computational Intelligence and Communication Networks. Available: </a:t>
            </a:r>
            <a:r>
              <a:rPr u="sng">
                <a:solidFill>
                  <a:srgbClr val="0563C1"/>
                </a:solidFill>
                <a:uFill>
                  <a:solidFill>
                    <a:srgbClr val="0563C1"/>
                  </a:solidFill>
                </a:uFill>
                <a:hlinkClick r:id="rId2"/>
              </a:rPr>
              <a:t>https://ieeexplore.ieee.org/document/9574684</a:t>
            </a:r>
            <a:endParaRPr sz="1200"/>
          </a:p>
          <a:p>
            <a:pPr algn="just" defTabSz="457200">
              <a:lnSpc>
                <a:spcPct val="80000"/>
              </a:lnSpc>
              <a:spcBef>
                <a:spcPts val="1200"/>
              </a:spcBef>
              <a:defRPr sz="1700">
                <a:latin typeface="Times Roman"/>
                <a:ea typeface="Times Roman"/>
                <a:cs typeface="Times Roman"/>
                <a:sym typeface="Times Roman"/>
              </a:defRPr>
            </a:pPr>
            <a:r>
              <a:t>[2] Aneesh Vartakavi, Amanmeet Garg, and Zafar Rafii, “AUDIO SUMMARIZATION FOR PODCASTS” in </a:t>
            </a:r>
            <a:r>
              <a:rPr>
                <a:solidFill>
                  <a:srgbClr val="333333"/>
                </a:solidFill>
                <a:latin typeface="Times New Roman"/>
                <a:ea typeface="Times New Roman"/>
                <a:cs typeface="Times New Roman"/>
                <a:sym typeface="Times New Roman"/>
              </a:rPr>
              <a:t>2021 29th European Signal Processing Conference (EUSIPCO).</a:t>
            </a:r>
            <a:r>
              <a:t> Available: </a:t>
            </a:r>
            <a:r>
              <a:rPr u="sng">
                <a:solidFill>
                  <a:srgbClr val="0563C1"/>
                </a:solidFill>
                <a:uFill>
                  <a:solidFill>
                    <a:srgbClr val="0563C1"/>
                  </a:solidFill>
                </a:uFill>
                <a:hlinkClick r:id="rId3"/>
              </a:rPr>
              <a:t>https://ieeexplore.ieee.org/document/9615948</a:t>
            </a:r>
            <a:endParaRPr sz="1200"/>
          </a:p>
          <a:p>
            <a:pPr algn="just" defTabSz="457200">
              <a:lnSpc>
                <a:spcPct val="80000"/>
              </a:lnSpc>
              <a:spcBef>
                <a:spcPts val="1200"/>
              </a:spcBef>
              <a:defRPr sz="1700">
                <a:latin typeface="Times Roman"/>
                <a:ea typeface="Times Roman"/>
                <a:cs typeface="Times Roman"/>
                <a:sym typeface="Times Roman"/>
              </a:defRPr>
            </a:pPr>
            <a:r>
              <a:t>[3] Dr.B.Latha, B.Nivedha, Y.Ranjanaa, “Visual Audio Summarization Based on NLP Models” in </a:t>
            </a:r>
            <a:r>
              <a:rPr>
                <a:solidFill>
                  <a:srgbClr val="333333"/>
                </a:solidFill>
                <a:latin typeface="Helvetica Neue"/>
                <a:ea typeface="Helvetica Neue"/>
                <a:cs typeface="Helvetica Neue"/>
                <a:sym typeface="Helvetica Neue"/>
              </a:rPr>
              <a:t>2022 1st International Conference on Computational Science and Technology (ICCST). </a:t>
            </a:r>
            <a:r>
              <a:t>Available: </a:t>
            </a:r>
            <a:r>
              <a:rPr u="sng">
                <a:solidFill>
                  <a:srgbClr val="0563C1"/>
                </a:solidFill>
                <a:uFill>
                  <a:solidFill>
                    <a:srgbClr val="0563C1"/>
                  </a:solidFill>
                </a:uFill>
                <a:hlinkClick r:id="rId4"/>
              </a:rPr>
              <a:t>https://ieeexplore.ieee.org/document/10040385</a:t>
            </a:r>
            <a:endParaRPr sz="1200"/>
          </a:p>
          <a:p>
            <a:pPr algn="just" defTabSz="457200">
              <a:lnSpc>
                <a:spcPct val="80000"/>
              </a:lnSpc>
              <a:spcBef>
                <a:spcPts val="1200"/>
              </a:spcBef>
              <a:defRPr sz="1700">
                <a:latin typeface="Times Roman"/>
                <a:ea typeface="Times Roman"/>
                <a:cs typeface="Times Roman"/>
                <a:sym typeface="Times Roman"/>
              </a:defRPr>
            </a:pPr>
            <a:r>
              <a:t>[4] B Rajesh, K Nimai Chaitanya, P Tejesh Govardhan, K Krishna Mahesh, B Sudarshan, “Text Summarization using NLP” in 2024 International Research Journal of Engineering and Technology (IRJET). Available: </a:t>
            </a:r>
            <a:r>
              <a:rPr u="sng">
                <a:solidFill>
                  <a:srgbClr val="0563C1"/>
                </a:solidFill>
                <a:uFill>
                  <a:solidFill>
                    <a:srgbClr val="0563C1"/>
                  </a:solidFill>
                </a:uFill>
                <a:hlinkClick r:id="rId5"/>
              </a:rPr>
              <a:t>https://www.irjet.net/archives/V11/i3/IRJET-V11I392.pdf</a:t>
            </a:r>
            <a:endParaRPr sz="1200"/>
          </a:p>
          <a:p>
            <a:pPr algn="just">
              <a:lnSpc>
                <a:spcPct val="80000"/>
              </a:lnSpc>
              <a:spcBef>
                <a:spcPts val="700"/>
              </a:spcBef>
              <a:defRPr sz="1700"/>
            </a:pPr>
            <a:r>
              <a:t>[5] </a:t>
            </a:r>
            <a:r>
              <a:rPr>
                <a:solidFill>
                  <a:srgbClr val="111111"/>
                </a:solidFill>
                <a:latin typeface="Times New Roman"/>
                <a:ea typeface="Times New Roman"/>
                <a:cs typeface="Times New Roman"/>
                <a:sym typeface="Times New Roman"/>
              </a:rPr>
              <a:t>Nayana Cholanayakanahalli Prakash, Achyutha Pasad N, </a:t>
            </a:r>
            <a:r>
              <a:rPr>
                <a:solidFill>
                  <a:srgbClr val="131314"/>
                </a:solidFill>
                <a:latin typeface="Times New Roman"/>
                <a:ea typeface="Times New Roman"/>
                <a:cs typeface="Times New Roman"/>
                <a:sym typeface="Times New Roman"/>
              </a:rPr>
              <a:t>Jagadeesh Bettakote Nagaraj, </a:t>
            </a:r>
            <a:r>
              <a:rPr>
                <a:solidFill>
                  <a:srgbClr val="111111"/>
                </a:solidFill>
                <a:latin typeface="Times New Roman"/>
                <a:ea typeface="Times New Roman"/>
                <a:cs typeface="Times New Roman"/>
                <a:sym typeface="Times New Roman"/>
              </a:rPr>
              <a:t>Piyush Kumar Pareek, “Implementation of NLP based automatic text summarization using spacy”, in 2022 International Journal of Health Sciences. </a:t>
            </a:r>
            <a:r>
              <a:t>Available: </a:t>
            </a:r>
            <a:r>
              <a:rPr u="sng">
                <a:solidFill>
                  <a:srgbClr val="0563C1"/>
                </a:solidFill>
                <a:uFill>
                  <a:solidFill>
                    <a:srgbClr val="0563C1"/>
                  </a:solidFill>
                </a:uFill>
                <a:hlinkClick r:id="rId6"/>
              </a:rPr>
              <a:t>https://www.researchgate.net/publication/362581063_Implementation_of_NLP_based_automatic_text_summarization_using_spacy</a:t>
            </a:r>
          </a:p>
        </p:txBody>
      </p:sp>
      <p:sp>
        <p:nvSpPr>
          <p:cNvPr id="175" name="Title 1"/>
          <p:cNvSpPr txBox="1">
            <a:spLocks noGrp="1"/>
          </p:cNvSpPr>
          <p:nvPr>
            <p:ph type="ctrTitle"/>
          </p:nvPr>
        </p:nvSpPr>
        <p:spPr>
          <a:xfrm>
            <a:off x="1524000" y="73152"/>
            <a:ext cx="9144000" cy="841248"/>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REFERENCES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ubtitle 2"/>
          <p:cNvSpPr txBox="1">
            <a:spLocks noGrp="1"/>
          </p:cNvSpPr>
          <p:nvPr>
            <p:ph type="subTitle" idx="1"/>
          </p:nvPr>
        </p:nvSpPr>
        <p:spPr>
          <a:xfrm>
            <a:off x="1524000" y="1422399"/>
            <a:ext cx="9144000" cy="4962526"/>
          </a:xfrm>
          <a:prstGeom prst="rect">
            <a:avLst/>
          </a:prstGeom>
        </p:spPr>
        <p:txBody>
          <a:bodyPr/>
          <a:lstStyle/>
          <a:p>
            <a:pPr algn="just">
              <a:lnSpc>
                <a:spcPct val="80000"/>
              </a:lnSpc>
              <a:spcBef>
                <a:spcPts val="700"/>
              </a:spcBef>
              <a:defRPr sz="1700"/>
            </a:pPr>
            <a:r>
              <a:t>[6] Maheshwar Reddy V, Deepika K, Adithya Surya Prakash K and Sanathan M, “A survey on audio analysis: Text characterization and summarization ”, in 2024 World Journal of Advanced Research and Reviews. Available: </a:t>
            </a:r>
            <a:r>
              <a:rPr u="sng">
                <a:solidFill>
                  <a:srgbClr val="0563C1"/>
                </a:solidFill>
                <a:uFill>
                  <a:solidFill>
                    <a:srgbClr val="0563C1"/>
                  </a:solidFill>
                </a:uFill>
                <a:hlinkClick r:id="rId2"/>
              </a:rPr>
              <a:t>https://wjarr.com/content/survey-audio-analysis-text-characterization-and-summarization</a:t>
            </a:r>
            <a:endParaRPr sz="1200"/>
          </a:p>
          <a:p>
            <a:pPr algn="just">
              <a:lnSpc>
                <a:spcPct val="80000"/>
              </a:lnSpc>
              <a:spcBef>
                <a:spcPts val="700"/>
              </a:spcBef>
              <a:defRPr sz="1700"/>
            </a:pPr>
            <a:r>
              <a:t>[7] </a:t>
            </a:r>
            <a:r>
              <a:rPr>
                <a:latin typeface="Times New Roman"/>
                <a:ea typeface="Times New Roman"/>
                <a:cs typeface="Times New Roman"/>
                <a:sym typeface="Times New Roman"/>
              </a:rPr>
              <a:t>Kaushal Rajendra Khonde, Dr. Jaimeel Shah, Dr. Pratik Patel, “Audio Transcription and Summarization System using Cloud Computing and Artificial Intelligence” in 2023 International Journal on Recent and Innovation Trends in Computing and Communication. </a:t>
            </a:r>
            <a:r>
              <a:t>Available: </a:t>
            </a:r>
            <a:r>
              <a:rPr u="sng">
                <a:solidFill>
                  <a:srgbClr val="0563C1"/>
                </a:solidFill>
                <a:uFill>
                  <a:solidFill>
                    <a:srgbClr val="0563C1"/>
                  </a:solidFill>
                </a:uFill>
                <a:hlinkClick r:id="rId3"/>
              </a:rPr>
              <a:t>https://ijritcc.org/index.php/ijritcc/article/view/8606</a:t>
            </a:r>
            <a:endParaRPr>
              <a:solidFill>
                <a:srgbClr val="333333"/>
              </a:solidFill>
              <a:latin typeface="Times New Roman"/>
              <a:ea typeface="Times New Roman"/>
              <a:cs typeface="Times New Roman"/>
              <a:sym typeface="Times New Roman"/>
            </a:endParaRPr>
          </a:p>
          <a:p>
            <a:pPr algn="just">
              <a:lnSpc>
                <a:spcPct val="80000"/>
              </a:lnSpc>
              <a:spcBef>
                <a:spcPts val="700"/>
              </a:spcBef>
              <a:defRPr sz="1700"/>
            </a:pPr>
            <a:r>
              <a:t>[8</a:t>
            </a:r>
            <a:r>
              <a:rPr>
                <a:latin typeface="Times New Roman"/>
                <a:ea typeface="Times New Roman"/>
                <a:cs typeface="Times New Roman"/>
                <a:sym typeface="Times New Roman"/>
              </a:rPr>
              <a:t>] Pravin Khandare, Sanket Gaikwad, Aditya Kukade, Rohit Panicker, Swaraj Thamke,“AUDIO DATA SUMMARIZATION SYSTEM USING NATURAL LANGUAGE PROCESSING”, in 2019 International Research Journal of Engineering and Technology (IRJET). Available: </a:t>
            </a:r>
            <a:r>
              <a:rPr u="sng">
                <a:solidFill>
                  <a:srgbClr val="0563C1"/>
                </a:solidFill>
                <a:uFill>
                  <a:solidFill>
                    <a:srgbClr val="0563C1"/>
                  </a:solidFill>
                </a:uFill>
                <a:hlinkClick r:id="rId4"/>
              </a:rPr>
              <a:t>https://www.irjet.net/archives/V6/i9/IRJET-V6I957.pdf</a:t>
            </a:r>
            <a:endParaRPr sz="1200"/>
          </a:p>
          <a:p>
            <a:pPr algn="just">
              <a:lnSpc>
                <a:spcPct val="80000"/>
              </a:lnSpc>
              <a:spcBef>
                <a:spcPts val="700"/>
              </a:spcBef>
              <a:defRPr sz="1700"/>
            </a:pPr>
            <a:r>
              <a:t>[9] </a:t>
            </a:r>
            <a:r>
              <a:rPr>
                <a:latin typeface="Times New Roman"/>
                <a:ea typeface="Times New Roman"/>
                <a:cs typeface="Times New Roman"/>
                <a:sym typeface="Times New Roman"/>
              </a:rPr>
              <a:t>Alex Graves, Abdel-rahman Mohamed and Geoffrey Hinton, “ SPEECH RECOGNITION WITH DEEP RECURRENT NEURAL NETWORKS ”, in 2013 Department of Computer Science, University of Toronto. </a:t>
            </a:r>
            <a:r>
              <a:t>Available: </a:t>
            </a:r>
            <a:r>
              <a:rPr u="sng">
                <a:solidFill>
                  <a:srgbClr val="0563C1"/>
                </a:solidFill>
                <a:uFill>
                  <a:solidFill>
                    <a:srgbClr val="0563C1"/>
                  </a:solidFill>
                </a:uFill>
                <a:hlinkClick r:id="rId5"/>
              </a:rPr>
              <a:t>https://arxiv.org/pdf/1303.5778</a:t>
            </a:r>
            <a:endParaRPr sz="1200"/>
          </a:p>
          <a:p>
            <a:pPr algn="just">
              <a:lnSpc>
                <a:spcPct val="80000"/>
              </a:lnSpc>
              <a:spcBef>
                <a:spcPts val="700"/>
              </a:spcBef>
              <a:defRPr sz="1700"/>
            </a:pPr>
            <a:r>
              <a:t>[10] Dr. Munish Mehta, Kanhav Gupta, Shubhangi Tiwari, Anamika, “A Review on Sentiment Analysis of Text, Image and Audio Data” in 2021 5th International Conference on Computing Methodologies and Communication (ICCMC). Available: </a:t>
            </a:r>
            <a:r>
              <a:rPr u="sng">
                <a:solidFill>
                  <a:srgbClr val="0563C1"/>
                </a:solidFill>
                <a:uFill>
                  <a:solidFill>
                    <a:srgbClr val="0563C1"/>
                  </a:solidFill>
                </a:uFill>
                <a:hlinkClick r:id="rId6"/>
              </a:rPr>
              <a:t>https://ieeexplore.ieee.org/document/9418360</a:t>
            </a:r>
          </a:p>
        </p:txBody>
      </p:sp>
      <p:sp>
        <p:nvSpPr>
          <p:cNvPr id="178" name="Title 1"/>
          <p:cNvSpPr txBox="1">
            <a:spLocks noGrp="1"/>
          </p:cNvSpPr>
          <p:nvPr>
            <p:ph type="ctrTitle"/>
          </p:nvPr>
        </p:nvSpPr>
        <p:spPr>
          <a:xfrm>
            <a:off x="1524000" y="73152"/>
            <a:ext cx="9144000" cy="841248"/>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REFERENCES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Subtitle 2"/>
          <p:cNvSpPr txBox="1">
            <a:spLocks noGrp="1"/>
          </p:cNvSpPr>
          <p:nvPr>
            <p:ph type="subTitle" idx="1"/>
          </p:nvPr>
        </p:nvSpPr>
        <p:spPr>
          <a:xfrm>
            <a:off x="1524000" y="1396179"/>
            <a:ext cx="9144000" cy="4762603"/>
          </a:xfrm>
          <a:prstGeom prst="rect">
            <a:avLst/>
          </a:prstGeom>
        </p:spPr>
        <p:txBody>
          <a:bodyPr/>
          <a:lstStyle>
            <a:lvl1pPr algn="just">
              <a:lnSpc>
                <a:spcPct val="100000"/>
              </a:lnSpc>
              <a:defRPr sz="2200"/>
            </a:lvl1pPr>
          </a:lstStyle>
          <a:p>
            <a:r>
              <a:t>Many people find it challenging to remember daily tasks and important details, leading to decreased productivity, missed responsibilities, and heightened stress. An effective solution is crucial for improving task management and memory recall.</a:t>
            </a:r>
          </a:p>
        </p:txBody>
      </p:sp>
      <p:sp>
        <p:nvSpPr>
          <p:cNvPr id="112" name="Title 1"/>
          <p:cNvSpPr txBox="1">
            <a:spLocks noGrp="1"/>
          </p:cNvSpPr>
          <p:nvPr>
            <p:ph type="ctrTitle"/>
          </p:nvPr>
        </p:nvSpPr>
        <p:spPr>
          <a:xfrm>
            <a:off x="1524000" y="73152"/>
            <a:ext cx="9144000" cy="841248"/>
          </a:xfrm>
          <a:prstGeom prst="rect">
            <a:avLst/>
          </a:prstGeom>
          <a:gradFill>
            <a:gsLst>
              <a:gs pos="0">
                <a:srgbClr val="ADB9CA"/>
              </a:gs>
              <a:gs pos="50000">
                <a:srgbClr val="BDCAF1"/>
              </a:gs>
              <a:gs pos="100000">
                <a:srgbClr val="DFE5F7"/>
              </a:gs>
            </a:gsLst>
            <a:lin ang="5400000"/>
          </a:gradFill>
        </p:spPr>
        <p:txBody>
          <a:bodyPr/>
          <a:lstStyle/>
          <a:p>
            <a:pPr>
              <a:defRPr sz="3600" b="1">
                <a:latin typeface="Times New Roman"/>
                <a:ea typeface="Times New Roman"/>
                <a:cs typeface="Times New Roman"/>
                <a:sym typeface="Times New Roman"/>
              </a:defRPr>
            </a:pPr>
            <a:r>
              <a:t>PROBLEM</a:t>
            </a:r>
            <a:r>
              <a:rPr b="0">
                <a:latin typeface="Calibri Light"/>
                <a:ea typeface="Calibri Light"/>
                <a:cs typeface="Calibri Light"/>
                <a:sym typeface="Calibri Light"/>
              </a:rPr>
              <a:t> </a:t>
            </a:r>
            <a:r>
              <a:t>STATEMENT</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ubtitle 2"/>
          <p:cNvSpPr txBox="1">
            <a:spLocks noGrp="1"/>
          </p:cNvSpPr>
          <p:nvPr>
            <p:ph type="subTitle" idx="1"/>
          </p:nvPr>
        </p:nvSpPr>
        <p:spPr>
          <a:xfrm>
            <a:off x="1417319" y="1504333"/>
            <a:ext cx="9250682" cy="4880590"/>
          </a:xfrm>
          <a:prstGeom prst="rect">
            <a:avLst/>
          </a:prstGeom>
        </p:spPr>
        <p:txBody>
          <a:bodyPr/>
          <a:lstStyle>
            <a:lvl1pPr algn="just">
              <a:defRPr sz="2200"/>
            </a:lvl1pPr>
          </a:lstStyle>
          <a:p>
            <a:r>
              <a:t>We present a method that takes audio as an input and generates a written or text summary of the same as an output. created the text summary using text summarizing methods. This proposed method is implemented in machine learning. In today's information-rich environment, finding relevant content quickly can be challenging. Automatic document summarization, using natural language processing, helps extract key information from extensive texts. Text summarization techniques, whether extraction-based or abstraction-based, aim to condense lengthy content into concise summaries. Our product, Speak2Summarize, addresses this common challenge by providing users with clear and concise text summaries of their interactions and daily meetings with given timestamps.</a:t>
            </a:r>
          </a:p>
        </p:txBody>
      </p:sp>
      <p:sp>
        <p:nvSpPr>
          <p:cNvPr id="115" name="Title 1"/>
          <p:cNvSpPr txBox="1">
            <a:spLocks noGrp="1"/>
          </p:cNvSpPr>
          <p:nvPr>
            <p:ph type="ctrTitle"/>
          </p:nvPr>
        </p:nvSpPr>
        <p:spPr>
          <a:xfrm>
            <a:off x="1417319" y="73152"/>
            <a:ext cx="9250682" cy="841248"/>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ABSTRACT</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Title 1"/>
          <p:cNvSpPr txBox="1">
            <a:spLocks noGrp="1"/>
          </p:cNvSpPr>
          <p:nvPr>
            <p:ph type="title"/>
          </p:nvPr>
        </p:nvSpPr>
        <p:spPr>
          <a:xfrm>
            <a:off x="1261871" y="100583"/>
            <a:ext cx="9537194" cy="813818"/>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OBJECTIVES</a:t>
            </a:r>
          </a:p>
        </p:txBody>
      </p:sp>
      <p:sp>
        <p:nvSpPr>
          <p:cNvPr id="118" name="Subtitle 2"/>
          <p:cNvSpPr txBox="1">
            <a:spLocks noGrp="1"/>
          </p:cNvSpPr>
          <p:nvPr>
            <p:ph type="body" idx="1"/>
          </p:nvPr>
        </p:nvSpPr>
        <p:spPr>
          <a:xfrm>
            <a:off x="1261870" y="1327355"/>
            <a:ext cx="9537193" cy="5057571"/>
          </a:xfrm>
          <a:prstGeom prst="rect">
            <a:avLst/>
          </a:prstGeom>
        </p:spPr>
        <p:txBody>
          <a:bodyPr/>
          <a:lstStyle/>
          <a:p>
            <a:pPr algn="just">
              <a:lnSpc>
                <a:spcPct val="100000"/>
              </a:lnSpc>
              <a:spcBef>
                <a:spcPts val="1700"/>
              </a:spcBef>
              <a:defRPr sz="2000" b="1"/>
            </a:pPr>
            <a:r>
              <a:t>Aim </a:t>
            </a:r>
            <a:r>
              <a:rPr b="0"/>
              <a:t>:- The aim of the project Speak2Summarize is to enhance individual productivity by leveraging advanced technologies in Machine Learning and Natural Language Processing (NLP) to facilitate effective memory recall and optimized task management.</a:t>
            </a:r>
            <a:endParaRPr sz="2700"/>
          </a:p>
          <a:p>
            <a:pPr algn="just">
              <a:lnSpc>
                <a:spcPct val="80000"/>
              </a:lnSpc>
              <a:spcBef>
                <a:spcPts val="1700"/>
              </a:spcBef>
              <a:defRPr sz="2200"/>
            </a:pPr>
            <a:endParaRPr sz="2700"/>
          </a:p>
          <a:p>
            <a:pPr algn="just">
              <a:lnSpc>
                <a:spcPct val="80000"/>
              </a:lnSpc>
              <a:spcBef>
                <a:spcPts val="1700"/>
              </a:spcBef>
              <a:defRPr sz="2200"/>
            </a:pPr>
            <a:r>
              <a:t>1) Memory recall and Optimized task management. </a:t>
            </a:r>
            <a:endParaRPr sz="2700"/>
          </a:p>
          <a:p>
            <a:pPr algn="just">
              <a:lnSpc>
                <a:spcPct val="80000"/>
              </a:lnSpc>
              <a:spcBef>
                <a:spcPts val="1700"/>
              </a:spcBef>
              <a:defRPr sz="2200"/>
            </a:pPr>
            <a:r>
              <a:t>2) Provide concise text summaries of their Daily interactions and meetings with given timestamps.</a:t>
            </a:r>
            <a:endParaRPr sz="2700"/>
          </a:p>
          <a:p>
            <a:pPr algn="just">
              <a:lnSpc>
                <a:spcPct val="80000"/>
              </a:lnSpc>
              <a:spcBef>
                <a:spcPts val="1700"/>
              </a:spcBef>
              <a:defRPr sz="2200"/>
            </a:pPr>
            <a:r>
              <a:t>3) A product, Speak2Summarize addresses this common challenge by Machine Learning and Natural Language Processing.</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itle 1"/>
          <p:cNvSpPr txBox="1">
            <a:spLocks noGrp="1"/>
          </p:cNvSpPr>
          <p:nvPr>
            <p:ph type="title"/>
          </p:nvPr>
        </p:nvSpPr>
        <p:spPr>
          <a:xfrm>
            <a:off x="1013714" y="15239"/>
            <a:ext cx="9433560" cy="859538"/>
          </a:xfrm>
          <a:prstGeom prst="rect">
            <a:avLst/>
          </a:prstGeom>
          <a:gradFill>
            <a:gsLst>
              <a:gs pos="0">
                <a:srgbClr val="ADB9CA"/>
              </a:gs>
              <a:gs pos="50000">
                <a:srgbClr val="BDCAF1"/>
              </a:gs>
              <a:gs pos="100000">
                <a:srgbClr val="DFE5F7"/>
              </a:gs>
            </a:gsLst>
            <a:lin ang="5400000"/>
          </a:gradFill>
        </p:spPr>
        <p:txBody>
          <a:bodyPr/>
          <a:lstStyle>
            <a:lvl1pPr>
              <a:defRPr sz="3600" b="1">
                <a:latin typeface="Times New Roman"/>
                <a:ea typeface="Times New Roman"/>
                <a:cs typeface="Times New Roman"/>
                <a:sym typeface="Times New Roman"/>
              </a:defRPr>
            </a:lvl1pPr>
          </a:lstStyle>
          <a:p>
            <a:r>
              <a:t>LITERATURE REVIEW</a:t>
            </a:r>
          </a:p>
        </p:txBody>
      </p:sp>
      <p:graphicFrame>
        <p:nvGraphicFramePr>
          <p:cNvPr id="121" name="Table 3"/>
          <p:cNvGraphicFramePr/>
          <p:nvPr>
            <p:extLst>
              <p:ext uri="{D42A27DB-BD31-4B8C-83A1-F6EECF244321}">
                <p14:modId xmlns:p14="http://schemas.microsoft.com/office/powerpoint/2010/main" val="300790865"/>
              </p:ext>
            </p:extLst>
          </p:nvPr>
        </p:nvGraphicFramePr>
        <p:xfrm>
          <a:off x="0" y="1027175"/>
          <a:ext cx="12192001" cy="5248708"/>
        </p:xfrm>
        <a:graphic>
          <a:graphicData uri="http://schemas.openxmlformats.org/drawingml/2006/table">
            <a:tbl>
              <a:tblPr firstRow="1" bandRow="1">
                <a:tableStyleId>{4C3C2611-4C71-4FC5-86AE-919BDF0F9419}</a:tableStyleId>
              </a:tblPr>
              <a:tblGrid>
                <a:gridCol w="465221">
                  <a:extLst>
                    <a:ext uri="{9D8B030D-6E8A-4147-A177-3AD203B41FA5}">
                      <a16:colId xmlns:a16="http://schemas.microsoft.com/office/drawing/2014/main" val="20000"/>
                    </a:ext>
                  </a:extLst>
                </a:gridCol>
                <a:gridCol w="1876926">
                  <a:extLst>
                    <a:ext uri="{9D8B030D-6E8A-4147-A177-3AD203B41FA5}">
                      <a16:colId xmlns:a16="http://schemas.microsoft.com/office/drawing/2014/main" val="20001"/>
                    </a:ext>
                  </a:extLst>
                </a:gridCol>
                <a:gridCol w="1764632">
                  <a:extLst>
                    <a:ext uri="{9D8B030D-6E8A-4147-A177-3AD203B41FA5}">
                      <a16:colId xmlns:a16="http://schemas.microsoft.com/office/drawing/2014/main" val="20002"/>
                    </a:ext>
                  </a:extLst>
                </a:gridCol>
                <a:gridCol w="1299410">
                  <a:extLst>
                    <a:ext uri="{9D8B030D-6E8A-4147-A177-3AD203B41FA5}">
                      <a16:colId xmlns:a16="http://schemas.microsoft.com/office/drawing/2014/main" val="20003"/>
                    </a:ext>
                  </a:extLst>
                </a:gridCol>
                <a:gridCol w="994611">
                  <a:extLst>
                    <a:ext uri="{9D8B030D-6E8A-4147-A177-3AD203B41FA5}">
                      <a16:colId xmlns:a16="http://schemas.microsoft.com/office/drawing/2014/main" val="20004"/>
                    </a:ext>
                  </a:extLst>
                </a:gridCol>
                <a:gridCol w="1748589">
                  <a:extLst>
                    <a:ext uri="{9D8B030D-6E8A-4147-A177-3AD203B41FA5}">
                      <a16:colId xmlns:a16="http://schemas.microsoft.com/office/drawing/2014/main" val="20005"/>
                    </a:ext>
                  </a:extLst>
                </a:gridCol>
                <a:gridCol w="1947111">
                  <a:extLst>
                    <a:ext uri="{9D8B030D-6E8A-4147-A177-3AD203B41FA5}">
                      <a16:colId xmlns:a16="http://schemas.microsoft.com/office/drawing/2014/main" val="20006"/>
                    </a:ext>
                  </a:extLst>
                </a:gridCol>
                <a:gridCol w="2095501">
                  <a:extLst>
                    <a:ext uri="{9D8B030D-6E8A-4147-A177-3AD203B41FA5}">
                      <a16:colId xmlns:a16="http://schemas.microsoft.com/office/drawing/2014/main" val="20007"/>
                    </a:ext>
                  </a:extLst>
                </a:gridCol>
              </a:tblGrid>
              <a:tr h="778632">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Sr. No.</a:t>
                      </a:r>
                    </a:p>
                  </a:txBody>
                  <a:tcPr marL="45730" marR="45730" marT="45730" marB="45730" horzOverflow="overflow"/>
                </a:tc>
                <a:tc>
                  <a:txBody>
                    <a:bodyPr/>
                    <a:lstStyle/>
                    <a:p>
                      <a:pPr algn="l">
                        <a:defRPr sz="1800" b="0">
                          <a:solidFill>
                            <a:srgbClr val="000000"/>
                          </a:solidFill>
                        </a:defRPr>
                      </a:pPr>
                      <a:r>
                        <a:rPr b="1" dirty="0">
                          <a:solidFill>
                            <a:srgbClr val="FFFFFF"/>
                          </a:solidFill>
                          <a:latin typeface="Times New Roman"/>
                          <a:ea typeface="Times New Roman"/>
                          <a:cs typeface="Times New Roman"/>
                          <a:sym typeface="Times New Roman"/>
                        </a:rPr>
                        <a:t>Title of the paper with year</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Conference/ journal name</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Methodology Used</a:t>
                      </a:r>
                    </a:p>
                  </a:txBody>
                  <a:tcPr marL="45730" marR="45730" marT="45730" marB="45730" horzOverflow="overflow"/>
                </a:tc>
                <a:tc>
                  <a:txBody>
                    <a:bodyPr/>
                    <a:lstStyle/>
                    <a:p>
                      <a:pPr algn="l">
                        <a:defRPr sz="1800" b="0">
                          <a:solidFill>
                            <a:srgbClr val="000000"/>
                          </a:solidFill>
                        </a:defRPr>
                      </a:pPr>
                      <a:r>
                        <a:rPr sz="1600" b="1">
                          <a:solidFill>
                            <a:srgbClr val="FFFFFF"/>
                          </a:solidFill>
                          <a:latin typeface="Times New Roman"/>
                          <a:ea typeface="Times New Roman"/>
                          <a:cs typeface="Times New Roman"/>
                          <a:sym typeface="Times New Roman"/>
                        </a:rPr>
                        <a:t>Datasets Used</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Authors Claim</a:t>
                      </a:r>
                    </a:p>
                  </a:txBody>
                  <a:tcPr marL="45730" marR="45730" marT="45730" marB="45730" horzOverflow="overflow"/>
                </a:tc>
                <a:tc>
                  <a:txBody>
                    <a:bodyPr/>
                    <a:lstStyle/>
                    <a:p>
                      <a:pPr algn="l">
                        <a:defRPr sz="1800" b="0">
                          <a:solidFill>
                            <a:srgbClr val="000000"/>
                          </a:solidFill>
                        </a:defRPr>
                      </a:pPr>
                      <a:r>
                        <a:rPr sz="1600" b="1">
                          <a:solidFill>
                            <a:srgbClr val="FFFFFF"/>
                          </a:solidFill>
                          <a:latin typeface="Times New Roman"/>
                          <a:ea typeface="Times New Roman"/>
                          <a:cs typeface="Times New Roman"/>
                          <a:sym typeface="Times New Roman"/>
                        </a:rPr>
                        <a:t>Limitations/ Scope</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Our Findings/Research Gaps</a:t>
                      </a:r>
                    </a:p>
                  </a:txBody>
                  <a:tcPr marL="45720" marR="45720" horzOverflow="overflow"/>
                </a:tc>
                <a:extLst>
                  <a:ext uri="{0D108BD9-81ED-4DB2-BD59-A6C34878D82A}">
                    <a16:rowId xmlns:a16="http://schemas.microsoft.com/office/drawing/2014/main" val="10000"/>
                  </a:ext>
                </a:extLst>
              </a:tr>
              <a:tr h="2180122">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1)</a:t>
                      </a:r>
                    </a:p>
                  </a:txBody>
                  <a:tcPr marL="45730" marR="45730" marT="45730" marB="45730" horzOverflow="overflow"/>
                </a:tc>
                <a:tc>
                  <a:txBody>
                    <a:bodyPr/>
                    <a:lstStyle/>
                    <a:p>
                      <a:pPr algn="l">
                        <a:defRPr sz="1800"/>
                      </a:pPr>
                      <a:r>
                        <a:rPr sz="1600" dirty="0">
                          <a:latin typeface="Times New Roman" panose="02020603050405020304" pitchFamily="18" charset="0"/>
                          <a:cs typeface="Times New Roman" panose="02020603050405020304" pitchFamily="18" charset="0"/>
                        </a:rPr>
                        <a:t>An Approach for Audio/Text Summary Generation from Webinars/Online Meetings - 2021</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Computational Intelligence and Communication Networks</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Google Speech api + 
pydub</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10 Youtube videos clips</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Better transcripts are generated when background have less noise</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Limited to data with less background noise.</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Text summary, audio summary, video to audio conversion. The proposed scheme is evaluated using short videos acquired from Youtube</a:t>
                      </a:r>
                    </a:p>
                  </a:txBody>
                  <a:tcPr marL="45720" marR="45720" horzOverflow="overflow"/>
                </a:tc>
                <a:extLst>
                  <a:ext uri="{0D108BD9-81ED-4DB2-BD59-A6C34878D82A}">
                    <a16:rowId xmlns:a16="http://schemas.microsoft.com/office/drawing/2014/main" val="10001"/>
                  </a:ext>
                </a:extLst>
              </a:tr>
              <a:tr h="2154186">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2)</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AUDIO SUMMARIZATION FOR PODCASTS -2021</a:t>
                      </a:r>
                    </a:p>
                  </a:txBody>
                  <a:tcPr marL="45730" marR="45730" marT="45730" marB="45730" horzOverflow="overflow"/>
                </a:tc>
                <a:tc>
                  <a:txBody>
                    <a:bodyPr/>
                    <a:lstStyle/>
                    <a:p>
                      <a:pPr algn="l">
                        <a:defRPr sz="1600">
                          <a:solidFill>
                            <a:srgbClr val="333333"/>
                          </a:solidFill>
                          <a:latin typeface="Times New Roman"/>
                          <a:ea typeface="Times New Roman"/>
                          <a:cs typeface="Times New Roman"/>
                          <a:sym typeface="Times New Roman"/>
                        </a:defRPr>
                      </a:pPr>
                      <a:r>
                        <a:rPr sz="1600" dirty="0">
                          <a:latin typeface="Times New Roman" panose="02020603050405020304" pitchFamily="18" charset="0"/>
                          <a:cs typeface="Times New Roman" panose="02020603050405020304" pitchFamily="18" charset="0"/>
                        </a:rPr>
                        <a:t>29th European Signal Processing Conference (EUSIPCO).</a:t>
                      </a:r>
                      <a:r>
                        <a:rPr sz="1600" dirty="0">
                          <a:solidFill>
                            <a:srgbClr val="000000"/>
                          </a:solidFill>
                          <a:latin typeface="Times New Roman" panose="02020603050405020304" pitchFamily="18" charset="0"/>
                          <a:ea typeface="+mn-ea"/>
                          <a:cs typeface="Times New Roman" panose="02020603050405020304" pitchFamily="18" charset="0"/>
                          <a:sym typeface="Calibri"/>
                        </a:rPr>
                        <a:t> </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AWS transcribe,
spaCy,
PreSumm model (BERT)</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309 different podcast episodes (309 hrs)</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Best performance
(ROUGE-L F-score of 0.64) in comparison with the baseline
method (ROUGE-L F-score of 0.52).</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Additional techniques such as speech speaker diarization could also be beneficial as podcasts generally have multiple
speakers.</a:t>
                      </a:r>
                    </a:p>
                  </a:txBody>
                  <a:tcPr marL="45730" marR="45730" marT="45730" marB="45730" horzOverflow="overflow"/>
                </a:tc>
                <a:tc>
                  <a:txBody>
                    <a:bodyPr/>
                    <a:lstStyle/>
                    <a:p>
                      <a:pPr algn="l">
                        <a:defRPr sz="1800"/>
                      </a:pPr>
                      <a:r>
                        <a:rPr sz="1600" dirty="0">
                          <a:latin typeface="Times New Roman" panose="02020603050405020304" pitchFamily="18" charset="0"/>
                          <a:cs typeface="Times New Roman" panose="02020603050405020304" pitchFamily="18" charset="0"/>
                        </a:rPr>
                        <a:t>Converting podcast audio into test using AWS transcribe. A well-known ASR tool, </a:t>
                      </a:r>
                      <a:r>
                        <a:rPr sz="1600" dirty="0" err="1">
                          <a:latin typeface="Times New Roman" panose="02020603050405020304" pitchFamily="18" charset="0"/>
                          <a:cs typeface="Times New Roman" panose="02020603050405020304" pitchFamily="18" charset="0"/>
                        </a:rPr>
                        <a:t>PreSumm</a:t>
                      </a:r>
                      <a:r>
                        <a:rPr sz="1600" dirty="0">
                          <a:latin typeface="Times New Roman" panose="02020603050405020304" pitchFamily="18" charset="0"/>
                          <a:cs typeface="Times New Roman" panose="02020603050405020304" pitchFamily="18" charset="0"/>
                        </a:rPr>
                        <a:t> model.</a:t>
                      </a:r>
                    </a:p>
                  </a:txBody>
                  <a:tcPr marL="45720" marR="45720" horzOverflow="overflow"/>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3" name="Table 3"/>
          <p:cNvGraphicFramePr/>
          <p:nvPr>
            <p:extLst>
              <p:ext uri="{D42A27DB-BD31-4B8C-83A1-F6EECF244321}">
                <p14:modId xmlns:p14="http://schemas.microsoft.com/office/powerpoint/2010/main" val="1763617324"/>
              </p:ext>
            </p:extLst>
          </p:nvPr>
        </p:nvGraphicFramePr>
        <p:xfrm>
          <a:off x="0" y="0"/>
          <a:ext cx="12191999" cy="5974140"/>
        </p:xfrm>
        <a:graphic>
          <a:graphicData uri="http://schemas.openxmlformats.org/drawingml/2006/table">
            <a:tbl>
              <a:tblPr firstRow="1" bandRow="1">
                <a:tableStyleId>{4C3C2611-4C71-4FC5-86AE-919BDF0F9419}</a:tableStyleId>
              </a:tblPr>
              <a:tblGrid>
                <a:gridCol w="574496">
                  <a:extLst>
                    <a:ext uri="{9D8B030D-6E8A-4147-A177-3AD203B41FA5}">
                      <a16:colId xmlns:a16="http://schemas.microsoft.com/office/drawing/2014/main" val="20000"/>
                    </a:ext>
                  </a:extLst>
                </a:gridCol>
                <a:gridCol w="1559104">
                  <a:extLst>
                    <a:ext uri="{9D8B030D-6E8A-4147-A177-3AD203B41FA5}">
                      <a16:colId xmlns:a16="http://schemas.microsoft.com/office/drawing/2014/main" val="20001"/>
                    </a:ext>
                  </a:extLst>
                </a:gridCol>
                <a:gridCol w="1543050">
                  <a:extLst>
                    <a:ext uri="{9D8B030D-6E8A-4147-A177-3AD203B41FA5}">
                      <a16:colId xmlns:a16="http://schemas.microsoft.com/office/drawing/2014/main" val="20002"/>
                    </a:ext>
                  </a:extLst>
                </a:gridCol>
                <a:gridCol w="1229178">
                  <a:extLst>
                    <a:ext uri="{9D8B030D-6E8A-4147-A177-3AD203B41FA5}">
                      <a16:colId xmlns:a16="http://schemas.microsoft.com/office/drawing/2014/main" val="20003"/>
                    </a:ext>
                  </a:extLst>
                </a:gridCol>
                <a:gridCol w="1306285">
                  <a:extLst>
                    <a:ext uri="{9D8B030D-6E8A-4147-A177-3AD203B41FA5}">
                      <a16:colId xmlns:a16="http://schemas.microsoft.com/office/drawing/2014/main" val="20004"/>
                    </a:ext>
                  </a:extLst>
                </a:gridCol>
                <a:gridCol w="2409372">
                  <a:extLst>
                    <a:ext uri="{9D8B030D-6E8A-4147-A177-3AD203B41FA5}">
                      <a16:colId xmlns:a16="http://schemas.microsoft.com/office/drawing/2014/main" val="20005"/>
                    </a:ext>
                  </a:extLst>
                </a:gridCol>
                <a:gridCol w="1455790">
                  <a:extLst>
                    <a:ext uri="{9D8B030D-6E8A-4147-A177-3AD203B41FA5}">
                      <a16:colId xmlns:a16="http://schemas.microsoft.com/office/drawing/2014/main" val="20006"/>
                    </a:ext>
                  </a:extLst>
                </a:gridCol>
                <a:gridCol w="2114724">
                  <a:extLst>
                    <a:ext uri="{9D8B030D-6E8A-4147-A177-3AD203B41FA5}">
                      <a16:colId xmlns:a16="http://schemas.microsoft.com/office/drawing/2014/main" val="20007"/>
                    </a:ext>
                  </a:extLst>
                </a:gridCol>
              </a:tblGrid>
              <a:tr h="727072">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Sr. No.</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Title of the paper with year</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Conference/ journal name</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Methodology Used</a:t>
                      </a:r>
                    </a:p>
                  </a:txBody>
                  <a:tcPr marL="45730" marR="45730" marT="45730" marB="45730" horzOverflow="overflow"/>
                </a:tc>
                <a:tc>
                  <a:txBody>
                    <a:bodyPr/>
                    <a:lstStyle/>
                    <a:p>
                      <a:pPr algn="l">
                        <a:defRPr sz="1800" b="0">
                          <a:solidFill>
                            <a:srgbClr val="000000"/>
                          </a:solidFill>
                        </a:defRPr>
                      </a:pPr>
                      <a:r>
                        <a:rPr sz="1600" b="1">
                          <a:solidFill>
                            <a:srgbClr val="FFFFFF"/>
                          </a:solidFill>
                          <a:latin typeface="Times New Roman"/>
                          <a:ea typeface="Times New Roman"/>
                          <a:cs typeface="Times New Roman"/>
                          <a:sym typeface="Times New Roman"/>
                        </a:rPr>
                        <a:t>Datasets Used</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Authors Claim</a:t>
                      </a:r>
                    </a:p>
                  </a:txBody>
                  <a:tcPr marL="45730" marR="45730" marT="45730" marB="45730" horzOverflow="overflow"/>
                </a:tc>
                <a:tc>
                  <a:txBody>
                    <a:bodyPr/>
                    <a:lstStyle/>
                    <a:p>
                      <a:pPr algn="l">
                        <a:defRPr sz="1800" b="0">
                          <a:solidFill>
                            <a:srgbClr val="000000"/>
                          </a:solidFill>
                        </a:defRPr>
                      </a:pPr>
                      <a:r>
                        <a:rPr sz="1600" b="1">
                          <a:solidFill>
                            <a:srgbClr val="FFFFFF"/>
                          </a:solidFill>
                          <a:latin typeface="Times New Roman"/>
                          <a:ea typeface="Times New Roman"/>
                          <a:cs typeface="Times New Roman"/>
                          <a:sym typeface="Times New Roman"/>
                        </a:rPr>
                        <a:t>Limitations/ Scope</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Our Findings/Research Gaps</a:t>
                      </a:r>
                    </a:p>
                  </a:txBody>
                  <a:tcPr marL="45720" marR="45720" horzOverflow="overflow"/>
                </a:tc>
                <a:extLst>
                  <a:ext uri="{0D108BD9-81ED-4DB2-BD59-A6C34878D82A}">
                    <a16:rowId xmlns:a16="http://schemas.microsoft.com/office/drawing/2014/main" val="10000"/>
                  </a:ext>
                </a:extLst>
              </a:tr>
              <a:tr h="1636901">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3)</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Visual Audio Summarization Based on NLP Models - 2022</a:t>
                      </a:r>
                    </a:p>
                  </a:txBody>
                  <a:tcPr marL="45730" marR="45730" marT="45730" marB="45730" horzOverflow="overflow"/>
                </a:tc>
                <a:tc>
                  <a:txBody>
                    <a:bodyPr/>
                    <a:lstStyle/>
                    <a:p>
                      <a:pPr algn="l">
                        <a:defRPr sz="1800"/>
                      </a:pPr>
                      <a:r>
                        <a:rPr sz="1600" dirty="0">
                          <a:solidFill>
                            <a:srgbClr val="333333"/>
                          </a:solidFill>
                          <a:latin typeface="Times New Roman" panose="02020603050405020304" pitchFamily="18" charset="0"/>
                          <a:ea typeface="Helvetica Neue"/>
                          <a:cs typeface="Times New Roman" panose="02020603050405020304" pitchFamily="18" charset="0"/>
                          <a:sym typeface="Helvetica Neue"/>
                        </a:rPr>
                        <a:t>1st International Conference on Computational Science and Technology (ICCST). </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Youtube-transcript-api,
BART model for text summarization</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Video with and without subtitle</a:t>
                      </a:r>
                    </a:p>
                  </a:txBody>
                  <a:tcPr marL="45730" marR="45730" marT="45730" marB="45730" horzOverflow="overflow"/>
                </a:tc>
                <a:tc>
                  <a:txBody>
                    <a:bodyPr/>
                    <a:lstStyle/>
                    <a:p>
                      <a:pPr algn="l">
                        <a:defRPr sz="1600"/>
                      </a:pPr>
                      <a:r>
                        <a:rPr sz="1600">
                          <a:latin typeface="Times New Roman" panose="02020603050405020304" pitchFamily="18" charset="0"/>
                          <a:cs typeface="Times New Roman" panose="02020603050405020304" pitchFamily="18" charset="0"/>
                        </a:rPr>
                        <a:t>Long texts are condensed</a:t>
                      </a:r>
                    </a:p>
                    <a:p>
                      <a:pPr algn="l">
                        <a:defRPr sz="1600"/>
                      </a:pPr>
                      <a:r>
                        <a:rPr sz="1600">
                          <a:latin typeface="Times New Roman" panose="02020603050405020304" pitchFamily="18" charset="0"/>
                          <a:cs typeface="Times New Roman" panose="02020603050405020304" pitchFamily="18" charset="0"/>
                        </a:rPr>
                        <a:t>into brief summaries while maintaining the essential</a:t>
                      </a:r>
                    </a:p>
                    <a:p>
                      <a:pPr algn="l">
                        <a:defRPr sz="1600"/>
                      </a:pPr>
                      <a:r>
                        <a:rPr sz="1600">
                          <a:latin typeface="Times New Roman" panose="02020603050405020304" pitchFamily="18" charset="0"/>
                          <a:cs typeface="Times New Roman" panose="02020603050405020304" pitchFamily="18" charset="0"/>
                        </a:rPr>
                        <a:t>information and overall sense by using BART model.</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Future scope includes the issue of the complexity of the Indian
language and make an effort to create organic summaries.</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Utilizing Hugging-face’s BART model for handling long range dependencies in sequence to sequence task. Presents deeper concept of NLP which is not required.</a:t>
                      </a:r>
                    </a:p>
                  </a:txBody>
                  <a:tcPr marL="45720" marR="45720" horzOverflow="overflow"/>
                </a:tc>
                <a:extLst>
                  <a:ext uri="{0D108BD9-81ED-4DB2-BD59-A6C34878D82A}">
                    <a16:rowId xmlns:a16="http://schemas.microsoft.com/office/drawing/2014/main" val="10001"/>
                  </a:ext>
                </a:extLst>
              </a:tr>
              <a:tr h="2399302">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4)</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Text Summarization using NLP-2024</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International Research Journal of Engineering and Technology (IRJET)</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Spacy for dealing with text data, 
Nltk for tokenization, parsing and classification,
Word frequency counting</a:t>
                      </a:r>
                    </a:p>
                  </a:txBody>
                  <a:tcPr marL="45730" marR="45730" marT="45730" marB="45730" horzOverflow="overflow"/>
                </a:tc>
                <a:tc>
                  <a:txBody>
                    <a:bodyPr/>
                    <a:lstStyle/>
                    <a:p>
                      <a:pPr algn="l">
                        <a:defRPr sz="1600"/>
                      </a:pPr>
                      <a:r>
                        <a:rPr sz="1600">
                          <a:latin typeface="Times New Roman" panose="02020603050405020304" pitchFamily="18" charset="0"/>
                          <a:cs typeface="Times New Roman" panose="02020603050405020304" pitchFamily="18" charset="0"/>
                        </a:rPr>
                        <a:t>100 English</a:t>
                      </a:r>
                    </a:p>
                    <a:p>
                      <a:pPr algn="l">
                        <a:defRPr sz="1600"/>
                      </a:pPr>
                      <a:r>
                        <a:rPr sz="1600">
                          <a:latin typeface="Times New Roman" panose="02020603050405020304" pitchFamily="18" charset="0"/>
                          <a:cs typeface="Times New Roman" panose="02020603050405020304" pitchFamily="18" charset="0"/>
                        </a:rPr>
                        <a:t>Sentences.</a:t>
                      </a:r>
                    </a:p>
                  </a:txBody>
                  <a:tcPr marL="45730" marR="45730" marT="45730" marB="45730" horzOverflow="overflow"/>
                </a:tc>
                <a:tc>
                  <a:txBody>
                    <a:bodyPr/>
                    <a:lstStyle/>
                    <a:p>
                      <a:pPr algn="l">
                        <a:defRPr sz="1600"/>
                      </a:pPr>
                      <a:r>
                        <a:rPr sz="1600" dirty="0">
                          <a:latin typeface="Times New Roman" panose="02020603050405020304" pitchFamily="18" charset="0"/>
                          <a:cs typeface="Times New Roman" panose="02020603050405020304" pitchFamily="18" charset="0"/>
                        </a:rPr>
                        <a:t>ROUGE-1 Score (Unigram Overlap): </a:t>
                      </a:r>
                    </a:p>
                    <a:p>
                      <a:pPr algn="l">
                        <a:defRPr sz="1600"/>
                      </a:pPr>
                      <a:r>
                        <a:rPr sz="1600" dirty="0">
                          <a:latin typeface="Times New Roman" panose="02020603050405020304" pitchFamily="18" charset="0"/>
                          <a:cs typeface="Times New Roman" panose="02020603050405020304" pitchFamily="18" charset="0"/>
                        </a:rPr>
                        <a:t>Recall of 57.95%</a:t>
                      </a:r>
                    </a:p>
                    <a:p>
                      <a:pPr algn="l">
                        <a:defRPr sz="1600"/>
                      </a:pPr>
                      <a:r>
                        <a:rPr sz="1600" dirty="0">
                          <a:latin typeface="Times New Roman" panose="02020603050405020304" pitchFamily="18" charset="0"/>
                          <a:cs typeface="Times New Roman" panose="02020603050405020304" pitchFamily="18" charset="0"/>
                        </a:rPr>
                        <a:t>precision of 38.35%</a:t>
                      </a:r>
                    </a:p>
                    <a:p>
                      <a:pPr algn="l">
                        <a:defRPr sz="1600"/>
                      </a:pPr>
                      <a:r>
                        <a:rPr sz="1600" dirty="0">
                          <a:latin typeface="Times New Roman" panose="02020603050405020304" pitchFamily="18" charset="0"/>
                          <a:cs typeface="Times New Roman" panose="02020603050405020304" pitchFamily="18" charset="0"/>
                        </a:rPr>
                        <a:t>F1- score of 0.4615</a:t>
                      </a:r>
                    </a:p>
                    <a:p>
                      <a:pPr algn="l">
                        <a:defRPr sz="1600"/>
                      </a:pPr>
                      <a:endParaRPr sz="1600" dirty="0">
                        <a:latin typeface="Times New Roman" panose="02020603050405020304" pitchFamily="18" charset="0"/>
                        <a:cs typeface="Times New Roman" panose="02020603050405020304" pitchFamily="18" charset="0"/>
                      </a:endParaRPr>
                    </a:p>
                    <a:p>
                      <a:pPr algn="l">
                        <a:defRPr sz="1600"/>
                      </a:pPr>
                      <a:r>
                        <a:rPr sz="1600" dirty="0">
                          <a:latin typeface="Times New Roman" panose="02020603050405020304" pitchFamily="18" charset="0"/>
                          <a:cs typeface="Times New Roman" panose="02020603050405020304" pitchFamily="18" charset="0"/>
                        </a:rPr>
                        <a:t>ROUGE-L Score (Longest Common Subsequence):</a:t>
                      </a:r>
                    </a:p>
                    <a:p>
                      <a:pPr algn="l">
                        <a:defRPr sz="1600" i="1"/>
                      </a:pPr>
                      <a:r>
                        <a:rPr sz="1600" dirty="0">
                          <a:latin typeface="Times New Roman" panose="02020603050405020304" pitchFamily="18" charset="0"/>
                          <a:cs typeface="Times New Roman" panose="02020603050405020304" pitchFamily="18" charset="0"/>
                        </a:rPr>
                        <a:t>A recall of 56.82%</a:t>
                      </a:r>
                    </a:p>
                    <a:p>
                      <a:pPr algn="l">
                        <a:defRPr sz="1600" i="1"/>
                      </a:pPr>
                      <a:r>
                        <a:rPr sz="1600" dirty="0">
                          <a:latin typeface="Times New Roman" panose="02020603050405020304" pitchFamily="18" charset="0"/>
                          <a:cs typeface="Times New Roman" panose="02020603050405020304" pitchFamily="18" charset="0"/>
                        </a:rPr>
                        <a:t>precision of 37.59%</a:t>
                      </a:r>
                    </a:p>
                    <a:p>
                      <a:pPr algn="l">
                        <a:defRPr sz="1600" i="1"/>
                      </a:pPr>
                      <a:r>
                        <a:rPr sz="1600" dirty="0">
                          <a:latin typeface="Times New Roman" panose="02020603050405020304" pitchFamily="18" charset="0"/>
                          <a:cs typeface="Times New Roman" panose="02020603050405020304" pitchFamily="18" charset="0"/>
                        </a:rPr>
                        <a:t>F1-score of 0.4525</a:t>
                      </a:r>
                      <a:endParaRPr sz="1600" dirty="0">
                        <a:latin typeface="Times New Roman" panose="02020603050405020304" pitchFamily="18" charset="0"/>
                        <a:ea typeface="Times New Roman"/>
                        <a:cs typeface="Times New Roman" panose="02020603050405020304" pitchFamily="18" charset="0"/>
                        <a:sym typeface="Times New Roman"/>
                      </a:endParaRP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Future scope includes summarization of articles and texts without losing most of the meaning.</a:t>
                      </a:r>
                    </a:p>
                  </a:txBody>
                  <a:tcPr marL="45730" marR="45730" marT="45730" marB="45730" horzOverflow="overflow"/>
                </a:tc>
                <a:tc>
                  <a:txBody>
                    <a:bodyPr/>
                    <a:lstStyle/>
                    <a:p>
                      <a:pPr algn="l">
                        <a:defRPr sz="1800"/>
                      </a:pPr>
                      <a:r>
                        <a:rPr sz="1600" dirty="0">
                          <a:latin typeface="Times New Roman" panose="02020603050405020304" pitchFamily="18" charset="0"/>
                          <a:cs typeface="Times New Roman" panose="02020603050405020304" pitchFamily="18" charset="0"/>
                        </a:rPr>
                        <a:t>It covers extractive and abstractive summarization techniques, focusing on sentence selection and sentence scoring to retain key information. </a:t>
                      </a:r>
                    </a:p>
                  </a:txBody>
                  <a:tcPr marL="45720" marR="45720" horzOverflow="overflow"/>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5" name="Table 3"/>
          <p:cNvGraphicFramePr/>
          <p:nvPr>
            <p:extLst>
              <p:ext uri="{D42A27DB-BD31-4B8C-83A1-F6EECF244321}">
                <p14:modId xmlns:p14="http://schemas.microsoft.com/office/powerpoint/2010/main" val="4101332591"/>
              </p:ext>
            </p:extLst>
          </p:nvPr>
        </p:nvGraphicFramePr>
        <p:xfrm>
          <a:off x="0" y="0"/>
          <a:ext cx="12191999" cy="6857999"/>
        </p:xfrm>
        <a:graphic>
          <a:graphicData uri="http://schemas.openxmlformats.org/drawingml/2006/table">
            <a:tbl>
              <a:tblPr firstRow="1" bandRow="1">
                <a:tableStyleId>{4C3C2611-4C71-4FC5-86AE-919BDF0F9419}</a:tableStyleId>
              </a:tblPr>
              <a:tblGrid>
                <a:gridCol w="593558">
                  <a:extLst>
                    <a:ext uri="{9D8B030D-6E8A-4147-A177-3AD203B41FA5}">
                      <a16:colId xmlns:a16="http://schemas.microsoft.com/office/drawing/2014/main" val="20000"/>
                    </a:ext>
                  </a:extLst>
                </a:gridCol>
                <a:gridCol w="1989221">
                  <a:extLst>
                    <a:ext uri="{9D8B030D-6E8A-4147-A177-3AD203B41FA5}">
                      <a16:colId xmlns:a16="http://schemas.microsoft.com/office/drawing/2014/main" val="20001"/>
                    </a:ext>
                  </a:extLst>
                </a:gridCol>
                <a:gridCol w="1732547">
                  <a:extLst>
                    <a:ext uri="{9D8B030D-6E8A-4147-A177-3AD203B41FA5}">
                      <a16:colId xmlns:a16="http://schemas.microsoft.com/office/drawing/2014/main" val="20002"/>
                    </a:ext>
                  </a:extLst>
                </a:gridCol>
                <a:gridCol w="1455479">
                  <a:extLst>
                    <a:ext uri="{9D8B030D-6E8A-4147-A177-3AD203B41FA5}">
                      <a16:colId xmlns:a16="http://schemas.microsoft.com/office/drawing/2014/main" val="20003"/>
                    </a:ext>
                  </a:extLst>
                </a:gridCol>
                <a:gridCol w="1127300">
                  <a:extLst>
                    <a:ext uri="{9D8B030D-6E8A-4147-A177-3AD203B41FA5}">
                      <a16:colId xmlns:a16="http://schemas.microsoft.com/office/drawing/2014/main" val="20004"/>
                    </a:ext>
                  </a:extLst>
                </a:gridCol>
                <a:gridCol w="1556084">
                  <a:extLst>
                    <a:ext uri="{9D8B030D-6E8A-4147-A177-3AD203B41FA5}">
                      <a16:colId xmlns:a16="http://schemas.microsoft.com/office/drawing/2014/main" val="20005"/>
                    </a:ext>
                  </a:extLst>
                </a:gridCol>
                <a:gridCol w="1668379">
                  <a:extLst>
                    <a:ext uri="{9D8B030D-6E8A-4147-A177-3AD203B41FA5}">
                      <a16:colId xmlns:a16="http://schemas.microsoft.com/office/drawing/2014/main" val="20006"/>
                    </a:ext>
                  </a:extLst>
                </a:gridCol>
                <a:gridCol w="2069431">
                  <a:extLst>
                    <a:ext uri="{9D8B030D-6E8A-4147-A177-3AD203B41FA5}">
                      <a16:colId xmlns:a16="http://schemas.microsoft.com/office/drawing/2014/main" val="20007"/>
                    </a:ext>
                  </a:extLst>
                </a:gridCol>
              </a:tblGrid>
              <a:tr h="1036840">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Sr. No.</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Title of the paper with year</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Conference/ journal name</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Methodology Used</a:t>
                      </a:r>
                    </a:p>
                  </a:txBody>
                  <a:tcPr marL="45730" marR="45730" marT="45730" marB="45730" horzOverflow="overflow"/>
                </a:tc>
                <a:tc>
                  <a:txBody>
                    <a:bodyPr/>
                    <a:lstStyle/>
                    <a:p>
                      <a:pPr algn="l">
                        <a:defRPr sz="1800" b="0">
                          <a:solidFill>
                            <a:srgbClr val="000000"/>
                          </a:solidFill>
                        </a:defRPr>
                      </a:pPr>
                      <a:r>
                        <a:rPr sz="1600" b="1">
                          <a:solidFill>
                            <a:srgbClr val="FFFFFF"/>
                          </a:solidFill>
                          <a:latin typeface="Times New Roman"/>
                          <a:ea typeface="Times New Roman"/>
                          <a:cs typeface="Times New Roman"/>
                          <a:sym typeface="Times New Roman"/>
                        </a:rPr>
                        <a:t>Datasets Used</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Authors Claim</a:t>
                      </a:r>
                    </a:p>
                  </a:txBody>
                  <a:tcPr marL="45730" marR="45730" marT="45730" marB="45730" horzOverflow="overflow"/>
                </a:tc>
                <a:tc>
                  <a:txBody>
                    <a:bodyPr/>
                    <a:lstStyle/>
                    <a:p>
                      <a:pPr algn="l">
                        <a:defRPr sz="1800" b="0">
                          <a:solidFill>
                            <a:srgbClr val="000000"/>
                          </a:solidFill>
                        </a:defRPr>
                      </a:pPr>
                      <a:r>
                        <a:rPr sz="1600" b="1">
                          <a:solidFill>
                            <a:srgbClr val="FFFFFF"/>
                          </a:solidFill>
                          <a:latin typeface="Times New Roman"/>
                          <a:ea typeface="Times New Roman"/>
                          <a:cs typeface="Times New Roman"/>
                          <a:sym typeface="Times New Roman"/>
                        </a:rPr>
                        <a:t>Limitations/ Scope</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Our Findings/Research Gaps</a:t>
                      </a:r>
                    </a:p>
                  </a:txBody>
                  <a:tcPr marL="45720" marR="45720" horzOverflow="overflow"/>
                </a:tc>
                <a:extLst>
                  <a:ext uri="{0D108BD9-81ED-4DB2-BD59-A6C34878D82A}">
                    <a16:rowId xmlns:a16="http://schemas.microsoft.com/office/drawing/2014/main" val="10000"/>
                  </a:ext>
                </a:extLst>
              </a:tr>
              <a:tr h="2662874">
                <a:tc>
                  <a:txBody>
                    <a:bodyPr/>
                    <a:lstStyle/>
                    <a:p>
                      <a:pPr algn="l">
                        <a:defRPr sz="1600">
                          <a:latin typeface="Times New Roman"/>
                          <a:ea typeface="Times New Roman"/>
                          <a:cs typeface="Times New Roman"/>
                          <a:sym typeface="Times New Roman"/>
                        </a:defRPr>
                      </a:pPr>
                      <a:r>
                        <a:rPr>
                          <a:latin typeface="Times New Roman" panose="02020603050405020304" pitchFamily="18" charset="0"/>
                          <a:cs typeface="Times New Roman" panose="02020603050405020304" pitchFamily="18" charset="0"/>
                        </a:rPr>
                        <a:t>5)</a:t>
                      </a:r>
                    </a:p>
                  </a:txBody>
                  <a:tcPr marL="45730" marR="45730" marT="45730" marB="45730" horzOverflow="overflow"/>
                </a:tc>
                <a:tc>
                  <a:txBody>
                    <a:bodyPr/>
                    <a:lstStyle/>
                    <a:p>
                      <a:pPr algn="l">
                        <a:defRPr sz="1800"/>
                      </a:pPr>
                      <a:r>
                        <a:rPr sz="1600">
                          <a:solidFill>
                            <a:srgbClr val="111111"/>
                          </a:solidFill>
                          <a:latin typeface="Times New Roman" panose="02020603050405020304" pitchFamily="18" charset="0"/>
                          <a:ea typeface="Times New Roman"/>
                          <a:cs typeface="Times New Roman" panose="02020603050405020304" pitchFamily="18" charset="0"/>
                          <a:sym typeface="Times New Roman"/>
                        </a:rPr>
                        <a:t>Implementation of NLP based automatic text summarization using spacy- 2022</a:t>
                      </a:r>
                    </a:p>
                  </a:txBody>
                  <a:tcPr marL="45730" marR="45730" marT="45730" marB="45730" horzOverflow="overflow"/>
                </a:tc>
                <a:tc>
                  <a:txBody>
                    <a:bodyPr/>
                    <a:lstStyle/>
                    <a:p>
                      <a:pPr algn="l">
                        <a:defRPr sz="1800"/>
                      </a:pPr>
                      <a:r>
                        <a:rPr sz="1600">
                          <a:solidFill>
                            <a:srgbClr val="111111"/>
                          </a:solidFill>
                          <a:latin typeface="Times New Roman" panose="02020603050405020304" pitchFamily="18" charset="0"/>
                          <a:ea typeface="Times New Roman"/>
                          <a:cs typeface="Times New Roman" panose="02020603050405020304" pitchFamily="18" charset="0"/>
                          <a:sym typeface="Times New Roman"/>
                        </a:rPr>
                        <a:t>International Journal of Health Sciences.</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Implementation of spacy library for text summarization</a:t>
                      </a:r>
                    </a:p>
                  </a:txBody>
                  <a:tcPr marL="45730" marR="45730" marT="45730" marB="45730" horzOverflow="overflow"/>
                </a:tc>
                <a:tc>
                  <a:txBody>
                    <a:bodyPr/>
                    <a:lstStyle/>
                    <a:p>
                      <a:pPr algn="l">
                        <a:defRPr sz="1800"/>
                      </a:pPr>
                      <a:r>
                        <a:rPr sz="1600" dirty="0">
                          <a:latin typeface="Times New Roman" panose="02020603050405020304" pitchFamily="18" charset="0"/>
                          <a:ea typeface="Times New Roman"/>
                          <a:cs typeface="Times New Roman" panose="02020603050405020304" pitchFamily="18" charset="0"/>
                          <a:sym typeface="Times New Roman"/>
                        </a:rPr>
                        <a:t>Random English</a:t>
                      </a:r>
                      <a:r>
                        <a:rPr lang="en-IN" sz="1600" dirty="0">
                          <a:latin typeface="Times New Roman" panose="02020603050405020304" pitchFamily="18" charset="0"/>
                          <a:ea typeface="Times New Roman"/>
                          <a:cs typeface="Times New Roman" panose="02020603050405020304" pitchFamily="18" charset="0"/>
                          <a:sym typeface="Times New Roman"/>
                        </a:rPr>
                        <a:t> sentences</a:t>
                      </a:r>
                      <a:r>
                        <a:rPr sz="1600" dirty="0">
                          <a:latin typeface="Times New Roman" panose="02020603050405020304" pitchFamily="18" charset="0"/>
                          <a:ea typeface="Times New Roman"/>
                          <a:cs typeface="Times New Roman" panose="02020603050405020304" pitchFamily="18" charset="0"/>
                          <a:sym typeface="Times New Roman"/>
                        </a:rPr>
                        <a:t> </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Spacy provides an effective way of preprocessing the data</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Limitation of difficult task of abstract summarization (difficult to exactly summarize the same meaning)</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The implementation ranks sentences by word frequency and importance, effectively summarizing the extracted text.</a:t>
                      </a:r>
                    </a:p>
                  </a:txBody>
                  <a:tcPr marL="45720" marR="45720" horzOverflow="overflow"/>
                </a:tc>
                <a:extLst>
                  <a:ext uri="{0D108BD9-81ED-4DB2-BD59-A6C34878D82A}">
                    <a16:rowId xmlns:a16="http://schemas.microsoft.com/office/drawing/2014/main" val="10001"/>
                  </a:ext>
                </a:extLst>
              </a:tr>
              <a:tr h="3158285">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6)</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A survey on audio analysis: Text characterization and summarization -2024</a:t>
                      </a:r>
                    </a:p>
                  </a:txBody>
                  <a:tcPr marL="45730" marR="45730" marT="45730" marB="45730" horzOverflow="overflow"/>
                </a:tc>
                <a:tc>
                  <a:txBody>
                    <a:bodyPr/>
                    <a:lstStyle/>
                    <a:p>
                      <a:pPr algn="l">
                        <a:defRPr sz="1800"/>
                      </a:pPr>
                      <a:r>
                        <a:rPr sz="1600">
                          <a:latin typeface="Times New Roman" panose="02020603050405020304" pitchFamily="18" charset="0"/>
                          <a:cs typeface="Times New Roman" panose="02020603050405020304" pitchFamily="18" charset="0"/>
                        </a:rPr>
                        <a:t>World Journal of Advanced Research and Reviews</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Generative Adversarial Networks (GANs), Functionality of LSTM,
BART model,
Google speech to text api</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        -</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Combined use of BART model and Google speech to text api can handle massive amount of data</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Each technology has its own pros and cons and selection of technology depends on current problem</a:t>
                      </a:r>
                    </a:p>
                  </a:txBody>
                  <a:tcPr marL="45730" marR="45730" marT="45730" marB="45730" horzOverflow="overflow"/>
                </a:tc>
                <a:tc>
                  <a:txBody>
                    <a:bodyPr/>
                    <a:lstStyle/>
                    <a:p>
                      <a:pPr algn="l">
                        <a:defRPr sz="1800"/>
                      </a:pPr>
                      <a:r>
                        <a:rPr sz="1600" dirty="0">
                          <a:latin typeface="Times New Roman" panose="02020603050405020304" pitchFamily="18" charset="0"/>
                          <a:ea typeface="Times New Roman"/>
                          <a:cs typeface="Times New Roman" panose="02020603050405020304" pitchFamily="18" charset="0"/>
                          <a:sym typeface="Times New Roman"/>
                        </a:rPr>
                        <a:t>Comparative study of various algorithms such as Rule based systems, HMM, GANs, LSTM, RNN, BART model, Google speech to test </a:t>
                      </a:r>
                      <a:r>
                        <a:rPr sz="1600" dirty="0" err="1">
                          <a:latin typeface="Times New Roman" panose="02020603050405020304" pitchFamily="18" charset="0"/>
                          <a:ea typeface="Times New Roman"/>
                          <a:cs typeface="Times New Roman" panose="02020603050405020304" pitchFamily="18" charset="0"/>
                          <a:sym typeface="Times New Roman"/>
                        </a:rPr>
                        <a:t>api</a:t>
                      </a:r>
                      <a:r>
                        <a:rPr sz="1600" dirty="0">
                          <a:latin typeface="Times New Roman" panose="02020603050405020304" pitchFamily="18" charset="0"/>
                          <a:ea typeface="Times New Roman"/>
                          <a:cs typeface="Times New Roman" panose="02020603050405020304" pitchFamily="18" charset="0"/>
                          <a:sym typeface="Times New Roman"/>
                        </a:rPr>
                        <a:t> </a:t>
                      </a:r>
                    </a:p>
                  </a:txBody>
                  <a:tcPr marL="45720" marR="45720" horzOverflow="overflow"/>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7" name="Table 3"/>
          <p:cNvGraphicFramePr/>
          <p:nvPr>
            <p:extLst>
              <p:ext uri="{D42A27DB-BD31-4B8C-83A1-F6EECF244321}">
                <p14:modId xmlns:p14="http://schemas.microsoft.com/office/powerpoint/2010/main" val="3444675864"/>
              </p:ext>
            </p:extLst>
          </p:nvPr>
        </p:nvGraphicFramePr>
        <p:xfrm>
          <a:off x="2" y="-47740"/>
          <a:ext cx="12191998" cy="6858000"/>
        </p:xfrm>
        <a:graphic>
          <a:graphicData uri="http://schemas.openxmlformats.org/drawingml/2006/table">
            <a:tbl>
              <a:tblPr firstRow="1" bandRow="1">
                <a:tableStyleId>{4C3C2611-4C71-4FC5-86AE-919BDF0F9419}</a:tableStyleId>
              </a:tblPr>
              <a:tblGrid>
                <a:gridCol w="465221">
                  <a:extLst>
                    <a:ext uri="{9D8B030D-6E8A-4147-A177-3AD203B41FA5}">
                      <a16:colId xmlns:a16="http://schemas.microsoft.com/office/drawing/2014/main" val="20000"/>
                    </a:ext>
                  </a:extLst>
                </a:gridCol>
                <a:gridCol w="1989221">
                  <a:extLst>
                    <a:ext uri="{9D8B030D-6E8A-4147-A177-3AD203B41FA5}">
                      <a16:colId xmlns:a16="http://schemas.microsoft.com/office/drawing/2014/main" val="20001"/>
                    </a:ext>
                  </a:extLst>
                </a:gridCol>
                <a:gridCol w="1459832">
                  <a:extLst>
                    <a:ext uri="{9D8B030D-6E8A-4147-A177-3AD203B41FA5}">
                      <a16:colId xmlns:a16="http://schemas.microsoft.com/office/drawing/2014/main" val="20002"/>
                    </a:ext>
                  </a:extLst>
                </a:gridCol>
                <a:gridCol w="1299410">
                  <a:extLst>
                    <a:ext uri="{9D8B030D-6E8A-4147-A177-3AD203B41FA5}">
                      <a16:colId xmlns:a16="http://schemas.microsoft.com/office/drawing/2014/main" val="20003"/>
                    </a:ext>
                  </a:extLst>
                </a:gridCol>
                <a:gridCol w="1507958">
                  <a:extLst>
                    <a:ext uri="{9D8B030D-6E8A-4147-A177-3AD203B41FA5}">
                      <a16:colId xmlns:a16="http://schemas.microsoft.com/office/drawing/2014/main" val="20004"/>
                    </a:ext>
                  </a:extLst>
                </a:gridCol>
                <a:gridCol w="1684421">
                  <a:extLst>
                    <a:ext uri="{9D8B030D-6E8A-4147-A177-3AD203B41FA5}">
                      <a16:colId xmlns:a16="http://schemas.microsoft.com/office/drawing/2014/main" val="20005"/>
                    </a:ext>
                  </a:extLst>
                </a:gridCol>
                <a:gridCol w="1556084">
                  <a:extLst>
                    <a:ext uri="{9D8B030D-6E8A-4147-A177-3AD203B41FA5}">
                      <a16:colId xmlns:a16="http://schemas.microsoft.com/office/drawing/2014/main" val="20006"/>
                    </a:ext>
                  </a:extLst>
                </a:gridCol>
                <a:gridCol w="2229851">
                  <a:extLst>
                    <a:ext uri="{9D8B030D-6E8A-4147-A177-3AD203B41FA5}">
                      <a16:colId xmlns:a16="http://schemas.microsoft.com/office/drawing/2014/main" val="20007"/>
                    </a:ext>
                  </a:extLst>
                </a:gridCol>
              </a:tblGrid>
              <a:tr h="1085641">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Sr. No</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Title of the paper with year</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Conference/ journal name</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Methodology Used</a:t>
                      </a:r>
                    </a:p>
                  </a:txBody>
                  <a:tcPr marL="45730" marR="45730" marT="45730" marB="45730" horzOverflow="overflow"/>
                </a:tc>
                <a:tc>
                  <a:txBody>
                    <a:bodyPr/>
                    <a:lstStyle/>
                    <a:p>
                      <a:pPr algn="l">
                        <a:defRPr sz="1800" b="0">
                          <a:solidFill>
                            <a:srgbClr val="000000"/>
                          </a:solidFill>
                        </a:defRPr>
                      </a:pPr>
                      <a:r>
                        <a:rPr sz="1600" b="1">
                          <a:solidFill>
                            <a:srgbClr val="FFFFFF"/>
                          </a:solidFill>
                          <a:latin typeface="Times New Roman"/>
                          <a:ea typeface="Times New Roman"/>
                          <a:cs typeface="Times New Roman"/>
                          <a:sym typeface="Times New Roman"/>
                        </a:rPr>
                        <a:t>Datasets Used</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Authors Claim</a:t>
                      </a:r>
                    </a:p>
                  </a:txBody>
                  <a:tcPr marL="45730" marR="45730" marT="45730" marB="45730" horzOverflow="overflow"/>
                </a:tc>
                <a:tc>
                  <a:txBody>
                    <a:bodyPr/>
                    <a:lstStyle/>
                    <a:p>
                      <a:pPr algn="l">
                        <a:defRPr sz="1800" b="0">
                          <a:solidFill>
                            <a:srgbClr val="000000"/>
                          </a:solidFill>
                        </a:defRPr>
                      </a:pPr>
                      <a:r>
                        <a:rPr sz="1600" b="1">
                          <a:solidFill>
                            <a:srgbClr val="FFFFFF"/>
                          </a:solidFill>
                          <a:latin typeface="Times New Roman"/>
                          <a:ea typeface="Times New Roman"/>
                          <a:cs typeface="Times New Roman"/>
                          <a:sym typeface="Times New Roman"/>
                        </a:rPr>
                        <a:t>Limitations/ Scope</a:t>
                      </a:r>
                    </a:p>
                  </a:txBody>
                  <a:tcPr marL="45730" marR="45730" marT="45730" marB="45730" horzOverflow="overflow"/>
                </a:tc>
                <a:tc>
                  <a:txBody>
                    <a:bodyPr/>
                    <a:lstStyle/>
                    <a:p>
                      <a:pPr algn="l">
                        <a:defRPr sz="1800" b="0">
                          <a:solidFill>
                            <a:srgbClr val="000000"/>
                          </a:solidFill>
                        </a:defRPr>
                      </a:pPr>
                      <a:r>
                        <a:rPr b="1">
                          <a:solidFill>
                            <a:srgbClr val="FFFFFF"/>
                          </a:solidFill>
                          <a:latin typeface="Times New Roman"/>
                          <a:ea typeface="Times New Roman"/>
                          <a:cs typeface="Times New Roman"/>
                          <a:sym typeface="Times New Roman"/>
                        </a:rPr>
                        <a:t>Our Findings/Research Gaps</a:t>
                      </a:r>
                    </a:p>
                  </a:txBody>
                  <a:tcPr marL="45720" marR="45720" horzOverflow="overflow"/>
                </a:tc>
                <a:extLst>
                  <a:ext uri="{0D108BD9-81ED-4DB2-BD59-A6C34878D82A}">
                    <a16:rowId xmlns:a16="http://schemas.microsoft.com/office/drawing/2014/main" val="10000"/>
                  </a:ext>
                </a:extLst>
              </a:tr>
              <a:tr h="2985458">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7)</a:t>
                      </a:r>
                    </a:p>
                  </a:txBody>
                  <a:tcPr marL="45730" marR="45730" marT="45730" marB="45730" horzOverflow="overflow"/>
                </a:tc>
                <a:tc>
                  <a:txBody>
                    <a:bodyPr/>
                    <a:lstStyle/>
                    <a:p>
                      <a:pPr algn="l">
                        <a:defRPr sz="1800"/>
                      </a:pPr>
                      <a:r>
                        <a:rPr sz="1600" dirty="0">
                          <a:latin typeface="Times New Roman" panose="02020603050405020304" pitchFamily="18" charset="0"/>
                          <a:ea typeface="Times New Roman"/>
                          <a:cs typeface="Times New Roman" panose="02020603050405020304" pitchFamily="18" charset="0"/>
                          <a:sym typeface="Times New Roman"/>
                        </a:rPr>
                        <a:t>Audio Transcription and Summarization System using Cloud Computing and Artificial Intelligence- 2023</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International Journal on Recent and Innovation Trends in Computing and Communication</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AWS Transcribe with OpenAI's ChatGPT</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Virtual meeting data from various platform such as Google Meet, Microsoft Teams of various accents and speaking styles</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AWS Transcribe with OpenAI's ChatGPT gives summaries with
High accuracy </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Limited to use of external apis. APIs with high accuracy are paid services</a:t>
                      </a:r>
                    </a:p>
                  </a:txBody>
                  <a:tcPr marL="45730" marR="45730" marT="45730" marB="45730" horzOverflow="overflow"/>
                </a:tc>
                <a:tc>
                  <a:txBody>
                    <a:bodyPr/>
                    <a:lstStyle/>
                    <a:p>
                      <a:pPr algn="l">
                        <a:defRPr sz="1600">
                          <a:latin typeface="Times New Roman"/>
                          <a:ea typeface="Times New Roman"/>
                          <a:cs typeface="Times New Roman"/>
                          <a:sym typeface="Times New Roman"/>
                        </a:defRPr>
                      </a:pPr>
                      <a:r>
                        <a:rPr sz="1600">
                          <a:latin typeface="Times New Roman" panose="02020603050405020304" pitchFamily="18" charset="0"/>
                          <a:cs typeface="Times New Roman" panose="02020603050405020304" pitchFamily="18" charset="0"/>
                        </a:rPr>
                        <a:t>Evaluate various ASR services (Amazon Transcribe, Google Cloud Speech-to-Text, etc.) for accuracy, scalability, and features. Integration with ChatGPT: Uses GPT-3 to generate meeting summaries from transcribed text</a:t>
                      </a:r>
                      <a:r>
                        <a:rPr sz="1600">
                          <a:latin typeface="Times New Roman" panose="02020603050405020304" pitchFamily="18" charset="0"/>
                          <a:ea typeface="+mn-ea"/>
                          <a:cs typeface="Times New Roman" panose="02020603050405020304" pitchFamily="18" charset="0"/>
                          <a:sym typeface="Calibri"/>
                        </a:rPr>
                        <a:t>.</a:t>
                      </a:r>
                    </a:p>
                  </a:txBody>
                  <a:tcPr marL="45720" marR="45720" horzOverflow="overflow"/>
                </a:tc>
                <a:extLst>
                  <a:ext uri="{0D108BD9-81ED-4DB2-BD59-A6C34878D82A}">
                    <a16:rowId xmlns:a16="http://schemas.microsoft.com/office/drawing/2014/main" val="10001"/>
                  </a:ext>
                </a:extLst>
              </a:tr>
              <a:tr h="2786901">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8)</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AUDIO DATA SUMMARIZATION SYSTEM USING NATURAL LANGUAGE PROCESSING- 2019</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International Research Journal of Engineering and Technology (IRJET)</a:t>
                      </a:r>
                    </a:p>
                  </a:txBody>
                  <a:tcPr marL="45730" marR="45730" marT="45730" marB="45730" horzOverflow="overflow"/>
                </a:tc>
                <a:tc>
                  <a:txBody>
                    <a:bodyPr/>
                    <a:lstStyle/>
                    <a:p>
                      <a:pPr algn="l">
                        <a:defRPr sz="1800"/>
                      </a:pPr>
                      <a:r>
                        <a:rPr lang="en-IN" sz="1600" dirty="0">
                          <a:latin typeface="Times New Roman" panose="02020603050405020304" pitchFamily="18" charset="0"/>
                          <a:cs typeface="Times New Roman" panose="02020603050405020304" pitchFamily="18" charset="0"/>
                        </a:rPr>
                        <a:t>NLTK library,</a:t>
                      </a:r>
                    </a:p>
                    <a:p>
                      <a:pPr algn="l">
                        <a:defRPr sz="1800"/>
                      </a:pPr>
                      <a:r>
                        <a:rPr lang="en-IN" sz="1600" dirty="0">
                          <a:latin typeface="Times New Roman" panose="02020603050405020304" pitchFamily="18" charset="0"/>
                          <a:cs typeface="Times New Roman" panose="02020603050405020304" pitchFamily="18" charset="0"/>
                        </a:rPr>
                        <a:t>Google speech to text </a:t>
                      </a:r>
                      <a:r>
                        <a:rPr lang="en-IN" sz="1600" dirty="0" err="1">
                          <a:latin typeface="Times New Roman" panose="02020603050405020304" pitchFamily="18" charset="0"/>
                          <a:cs typeface="Times New Roman" panose="02020603050405020304" pitchFamily="18" charset="0"/>
                        </a:rPr>
                        <a:t>api</a:t>
                      </a:r>
                      <a:endParaRPr sz="1600" dirty="0">
                        <a:latin typeface="Times New Roman" panose="02020603050405020304" pitchFamily="18" charset="0"/>
                        <a:cs typeface="Times New Roman" panose="02020603050405020304" pitchFamily="18" charset="0"/>
                      </a:endParaRP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.wav file recordings from mobile phone microphone.</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Efficiency of speech to text and summarization depends on clarity of audio file.</a:t>
                      </a:r>
                    </a:p>
                  </a:txBody>
                  <a:tcPr marL="45730" marR="45730" marT="45730" marB="45730" horzOverflow="overflow"/>
                </a:tc>
                <a:tc>
                  <a:txBody>
                    <a:bodyPr/>
                    <a:lstStyle/>
                    <a:p>
                      <a:pPr algn="l">
                        <a:defRPr sz="1800"/>
                      </a:pPr>
                      <a:r>
                        <a:rPr sz="1600">
                          <a:latin typeface="Times New Roman" panose="02020603050405020304" pitchFamily="18" charset="0"/>
                          <a:ea typeface="Times New Roman"/>
                          <a:cs typeface="Times New Roman" panose="02020603050405020304" pitchFamily="18" charset="0"/>
                          <a:sym typeface="Times New Roman"/>
                        </a:rPr>
                        <a:t>Limitation of use of less noisy data for efficient summarization</a:t>
                      </a:r>
                    </a:p>
                  </a:txBody>
                  <a:tcPr marL="45730" marR="45730" marT="45730" marB="45730" horzOverflow="overflow"/>
                </a:tc>
                <a:tc>
                  <a:txBody>
                    <a:bodyPr/>
                    <a:lstStyle/>
                    <a:p>
                      <a:pPr algn="l">
                        <a:defRPr sz="1800"/>
                      </a:pPr>
                      <a:r>
                        <a:rPr sz="1600" dirty="0">
                          <a:latin typeface="Times New Roman" panose="02020603050405020304" pitchFamily="18" charset="0"/>
                          <a:cs typeface="Times New Roman" panose="02020603050405020304" pitchFamily="18" charset="0"/>
                        </a:rPr>
                        <a:t>The system efficiently converts speech audio to text, summarizes it using NLP techniques like tokenization and sentence scoring, and provides both text and audio summaries of the content. </a:t>
                      </a:r>
                    </a:p>
                  </a:txBody>
                  <a:tcPr marL="45720" marR="45720" horzOverflow="overflow"/>
                </a:tc>
                <a:extLst>
                  <a:ext uri="{0D108BD9-81ED-4DB2-BD59-A6C34878D82A}">
                    <a16:rowId xmlns:a16="http://schemas.microsoft.com/office/drawing/2014/main" val="10002"/>
                  </a:ext>
                </a:extLst>
              </a:tr>
            </a:tbl>
          </a:graphicData>
        </a:graphic>
      </p:graphicFrame>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98</TotalTime>
  <Words>2861</Words>
  <Application>Microsoft Office PowerPoint</Application>
  <PresentationFormat>Widescreen</PresentationFormat>
  <Paragraphs>295</Paragraphs>
  <Slides>23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Calibri Light</vt:lpstr>
      <vt:lpstr>Helvetica Neue</vt:lpstr>
      <vt:lpstr>Open Sans</vt:lpstr>
      <vt:lpstr>Times New Roman</vt:lpstr>
      <vt:lpstr>var(--strong-font-family)</vt:lpstr>
      <vt:lpstr>Office Theme</vt:lpstr>
      <vt:lpstr>YESHWANTRAO CHAVAN COLLEGE OF ENGINEERING</vt:lpstr>
      <vt:lpstr>CONTENTS</vt:lpstr>
      <vt:lpstr>PROBLEM STATEMENT</vt:lpstr>
      <vt:lpstr>ABSTRACT</vt:lpstr>
      <vt:lpstr>OBJECTIVES</vt:lpstr>
      <vt:lpstr>LITERATURE REVIEW</vt:lpstr>
      <vt:lpstr>PowerPoint Presentation</vt:lpstr>
      <vt:lpstr>PowerPoint Presentation</vt:lpstr>
      <vt:lpstr>PowerPoint Presentation</vt:lpstr>
      <vt:lpstr>PowerPoint Presentation</vt:lpstr>
      <vt:lpstr>Patent</vt:lpstr>
      <vt:lpstr>METHODOLOGY</vt:lpstr>
      <vt:lpstr>METHODOLOGY</vt:lpstr>
      <vt:lpstr>METHODOLOGY</vt:lpstr>
      <vt:lpstr>DESCRIPTION OF DATASET TO BE USED </vt:lpstr>
      <vt:lpstr>PLAN OF PROJECT</vt:lpstr>
      <vt:lpstr>PLAN OF PROJECT</vt:lpstr>
      <vt:lpstr>WORK CARRIED OUT TILL DATE</vt:lpstr>
      <vt:lpstr>RESULT AND DISCUSSION</vt:lpstr>
      <vt:lpstr>SOCIAL UTILITY</vt:lpstr>
      <vt:lpstr>CONCLUSION</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rish</dc:creator>
  <cp:lastModifiedBy>Rishabh Jain</cp:lastModifiedBy>
  <cp:revision>13</cp:revision>
  <dcterms:modified xsi:type="dcterms:W3CDTF">2024-09-28T07:32:58Z</dcterms:modified>
</cp:coreProperties>
</file>